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81" r:id="rId4"/>
    <p:sldId id="282" r:id="rId5"/>
    <p:sldId id="259" r:id="rId6"/>
    <p:sldId id="260" r:id="rId7"/>
    <p:sldId id="262" r:id="rId8"/>
    <p:sldId id="261" r:id="rId9"/>
    <p:sldId id="263" r:id="rId10"/>
    <p:sldId id="264" r:id="rId11"/>
    <p:sldId id="270" r:id="rId12"/>
    <p:sldId id="288" r:id="rId13"/>
    <p:sldId id="289" r:id="rId14"/>
    <p:sldId id="265" r:id="rId15"/>
    <p:sldId id="267" r:id="rId16"/>
    <p:sldId id="268" r:id="rId17"/>
    <p:sldId id="290" r:id="rId18"/>
    <p:sldId id="291" r:id="rId19"/>
    <p:sldId id="292" r:id="rId20"/>
    <p:sldId id="269" r:id="rId21"/>
    <p:sldId id="275" r:id="rId22"/>
    <p:sldId id="274" r:id="rId23"/>
    <p:sldId id="276" r:id="rId24"/>
    <p:sldId id="293" r:id="rId25"/>
    <p:sldId id="294" r:id="rId26"/>
    <p:sldId id="298" r:id="rId27"/>
    <p:sldId id="295" r:id="rId28"/>
    <p:sldId id="296" r:id="rId29"/>
    <p:sldId id="279" r:id="rId30"/>
    <p:sldId id="297" r:id="rId3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6" autoAdjust="0"/>
    <p:restoredTop sz="81573" autoAdjust="0"/>
  </p:normalViewPr>
  <p:slideViewPr>
    <p:cSldViewPr snapToGrid="0">
      <p:cViewPr varScale="1">
        <p:scale>
          <a:sx n="101" d="100"/>
          <a:sy n="101" d="100"/>
        </p:scale>
        <p:origin x="1146" y="114"/>
      </p:cViewPr>
      <p:guideLst/>
    </p:cSldViewPr>
  </p:slideViewPr>
  <p:notesTextViewPr>
    <p:cViewPr>
      <p:scale>
        <a:sx n="99" d="100"/>
        <a:sy n="99"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9EEA8-9D5B-4DDC-9AD8-943F767BEA8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3B898F6-7EC1-4FF0-831D-3EE6840175C3}">
      <dgm:prSet/>
      <dgm:spPr/>
      <dgm:t>
        <a:bodyPr/>
        <a:lstStyle/>
        <a:p>
          <a:r>
            <a:rPr lang="en-GB"/>
            <a:t>Architect</a:t>
          </a:r>
          <a:endParaRPr lang="en-US"/>
        </a:p>
      </dgm:t>
    </dgm:pt>
    <dgm:pt modelId="{72DB1568-4D63-451F-9535-EFD89558D528}" type="parTrans" cxnId="{FE233931-DB2E-416C-91C4-5CF772A2BB28}">
      <dgm:prSet/>
      <dgm:spPr/>
      <dgm:t>
        <a:bodyPr/>
        <a:lstStyle/>
        <a:p>
          <a:endParaRPr lang="en-US"/>
        </a:p>
      </dgm:t>
    </dgm:pt>
    <dgm:pt modelId="{4B2C0FAF-6267-491E-B968-38F6176C85D7}" type="sibTrans" cxnId="{FE233931-DB2E-416C-91C4-5CF772A2BB28}">
      <dgm:prSet/>
      <dgm:spPr/>
      <dgm:t>
        <a:bodyPr/>
        <a:lstStyle/>
        <a:p>
          <a:endParaRPr lang="en-US"/>
        </a:p>
      </dgm:t>
    </dgm:pt>
    <dgm:pt modelId="{C652186D-FCD7-49DE-A77C-0B114FD4A95C}">
      <dgm:prSet/>
      <dgm:spPr/>
      <dgm:t>
        <a:bodyPr/>
        <a:lstStyle/>
        <a:p>
          <a:r>
            <a:rPr lang="en-GB"/>
            <a:t>Analyst</a:t>
          </a:r>
          <a:endParaRPr lang="en-US"/>
        </a:p>
      </dgm:t>
    </dgm:pt>
    <dgm:pt modelId="{1B04B514-5222-44AE-9FF7-6E59ADC2A92A}" type="parTrans" cxnId="{F56B540C-A186-4C91-97B9-A7C228D0EE7D}">
      <dgm:prSet/>
      <dgm:spPr/>
      <dgm:t>
        <a:bodyPr/>
        <a:lstStyle/>
        <a:p>
          <a:endParaRPr lang="en-US"/>
        </a:p>
      </dgm:t>
    </dgm:pt>
    <dgm:pt modelId="{1DDE2122-9E0B-4A18-A10D-F34E8503788E}" type="sibTrans" cxnId="{F56B540C-A186-4C91-97B9-A7C228D0EE7D}">
      <dgm:prSet/>
      <dgm:spPr/>
      <dgm:t>
        <a:bodyPr/>
        <a:lstStyle/>
        <a:p>
          <a:endParaRPr lang="en-US"/>
        </a:p>
      </dgm:t>
    </dgm:pt>
    <dgm:pt modelId="{BB04D2D4-053D-4322-BC08-01C44BE69C24}">
      <dgm:prSet/>
      <dgm:spPr/>
      <dgm:t>
        <a:bodyPr/>
        <a:lstStyle/>
        <a:p>
          <a:r>
            <a:rPr lang="en-GB"/>
            <a:t>Team lead</a:t>
          </a:r>
          <a:endParaRPr lang="en-US"/>
        </a:p>
      </dgm:t>
    </dgm:pt>
    <dgm:pt modelId="{4DE46E8A-9054-46C3-AEC3-45C54AE8409E}" type="parTrans" cxnId="{7A481009-D613-4201-890A-EF2421B304DB}">
      <dgm:prSet/>
      <dgm:spPr/>
      <dgm:t>
        <a:bodyPr/>
        <a:lstStyle/>
        <a:p>
          <a:endParaRPr lang="en-US"/>
        </a:p>
      </dgm:t>
    </dgm:pt>
    <dgm:pt modelId="{F231A1E3-7A25-4295-92B8-077B63278AF9}" type="sibTrans" cxnId="{7A481009-D613-4201-890A-EF2421B304DB}">
      <dgm:prSet/>
      <dgm:spPr/>
      <dgm:t>
        <a:bodyPr/>
        <a:lstStyle/>
        <a:p>
          <a:endParaRPr lang="en-US"/>
        </a:p>
      </dgm:t>
    </dgm:pt>
    <dgm:pt modelId="{48150EA6-F52D-4E6D-BB36-8BB896EBC996}">
      <dgm:prSet/>
      <dgm:spPr/>
      <dgm:t>
        <a:bodyPr/>
        <a:lstStyle/>
        <a:p>
          <a:r>
            <a:rPr lang="en-GB"/>
            <a:t>Coach</a:t>
          </a:r>
          <a:endParaRPr lang="en-US"/>
        </a:p>
      </dgm:t>
    </dgm:pt>
    <dgm:pt modelId="{ACD6ABA9-FB6E-4B2E-90AC-B26CA34BCE6C}" type="parTrans" cxnId="{94C8DC3B-3355-471F-8F5F-3A2DDFE17CEF}">
      <dgm:prSet/>
      <dgm:spPr/>
      <dgm:t>
        <a:bodyPr/>
        <a:lstStyle/>
        <a:p>
          <a:endParaRPr lang="en-US"/>
        </a:p>
      </dgm:t>
    </dgm:pt>
    <dgm:pt modelId="{9CDCED80-7BAA-4E4C-8319-DB1A1A71EA4C}" type="sibTrans" cxnId="{94C8DC3B-3355-471F-8F5F-3A2DDFE17CEF}">
      <dgm:prSet/>
      <dgm:spPr/>
      <dgm:t>
        <a:bodyPr/>
        <a:lstStyle/>
        <a:p>
          <a:endParaRPr lang="en-US"/>
        </a:p>
      </dgm:t>
    </dgm:pt>
    <dgm:pt modelId="{D564997D-D512-44C8-AED1-769ACB234CE0}">
      <dgm:prSet/>
      <dgm:spPr/>
      <dgm:t>
        <a:bodyPr/>
        <a:lstStyle/>
        <a:p>
          <a:r>
            <a:rPr lang="en-GB"/>
            <a:t>Developer</a:t>
          </a:r>
          <a:endParaRPr lang="en-US"/>
        </a:p>
      </dgm:t>
    </dgm:pt>
    <dgm:pt modelId="{BC1AC718-4311-4E87-A9AD-43F46CB4B0B2}" type="parTrans" cxnId="{C5FC2D69-7247-4F9A-924E-B5A73CF2BABC}">
      <dgm:prSet/>
      <dgm:spPr/>
      <dgm:t>
        <a:bodyPr/>
        <a:lstStyle/>
        <a:p>
          <a:endParaRPr lang="en-US"/>
        </a:p>
      </dgm:t>
    </dgm:pt>
    <dgm:pt modelId="{94341A1A-BA02-4D67-9510-9276F4DF35B4}" type="sibTrans" cxnId="{C5FC2D69-7247-4F9A-924E-B5A73CF2BABC}">
      <dgm:prSet/>
      <dgm:spPr/>
      <dgm:t>
        <a:bodyPr/>
        <a:lstStyle/>
        <a:p>
          <a:endParaRPr lang="en-US"/>
        </a:p>
      </dgm:t>
    </dgm:pt>
    <dgm:pt modelId="{4ED32D15-6C63-4332-B31F-9CCF576DC395}" type="pres">
      <dgm:prSet presAssocID="{A1C9EEA8-9D5B-4DDC-9AD8-943F767BEA8C}" presName="root" presStyleCnt="0">
        <dgm:presLayoutVars>
          <dgm:dir/>
          <dgm:resizeHandles val="exact"/>
        </dgm:presLayoutVars>
      </dgm:prSet>
      <dgm:spPr/>
    </dgm:pt>
    <dgm:pt modelId="{054437F7-3285-42E6-B908-37399221CF4D}" type="pres">
      <dgm:prSet presAssocID="{A3B898F6-7EC1-4FF0-831D-3EE6840175C3}" presName="compNode" presStyleCnt="0"/>
      <dgm:spPr/>
    </dgm:pt>
    <dgm:pt modelId="{7B131F53-7F5E-4CDE-B8F0-6036728F4BAD}" type="pres">
      <dgm:prSet presAssocID="{A3B898F6-7EC1-4FF0-831D-3EE6840175C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E6853B23-5E27-470C-8477-504AF6EE73F2}" type="pres">
      <dgm:prSet presAssocID="{A3B898F6-7EC1-4FF0-831D-3EE6840175C3}" presName="spaceRect" presStyleCnt="0"/>
      <dgm:spPr/>
    </dgm:pt>
    <dgm:pt modelId="{EF8D3243-4FDC-4BEF-ADB6-C928266F6524}" type="pres">
      <dgm:prSet presAssocID="{A3B898F6-7EC1-4FF0-831D-3EE6840175C3}" presName="textRect" presStyleLbl="revTx" presStyleIdx="0" presStyleCnt="5">
        <dgm:presLayoutVars>
          <dgm:chMax val="1"/>
          <dgm:chPref val="1"/>
        </dgm:presLayoutVars>
      </dgm:prSet>
      <dgm:spPr/>
    </dgm:pt>
    <dgm:pt modelId="{FC425A94-4B95-49F4-9BB8-930BE35F3A5A}" type="pres">
      <dgm:prSet presAssocID="{4B2C0FAF-6267-491E-B968-38F6176C85D7}" presName="sibTrans" presStyleCnt="0"/>
      <dgm:spPr/>
    </dgm:pt>
    <dgm:pt modelId="{C8FECE4D-90FB-4820-9EFE-5294C0E6716A}" type="pres">
      <dgm:prSet presAssocID="{C652186D-FCD7-49DE-A77C-0B114FD4A95C}" presName="compNode" presStyleCnt="0"/>
      <dgm:spPr/>
    </dgm:pt>
    <dgm:pt modelId="{FD30399D-5CA1-46B3-9619-98B376A31149}" type="pres">
      <dgm:prSet presAssocID="{C652186D-FCD7-49DE-A77C-0B114FD4A9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16A1B62-94CD-4A37-8358-1C7C13F925F5}" type="pres">
      <dgm:prSet presAssocID="{C652186D-FCD7-49DE-A77C-0B114FD4A95C}" presName="spaceRect" presStyleCnt="0"/>
      <dgm:spPr/>
    </dgm:pt>
    <dgm:pt modelId="{20A3F7EE-FACD-4EE5-BB28-1808DAC9C202}" type="pres">
      <dgm:prSet presAssocID="{C652186D-FCD7-49DE-A77C-0B114FD4A95C}" presName="textRect" presStyleLbl="revTx" presStyleIdx="1" presStyleCnt="5">
        <dgm:presLayoutVars>
          <dgm:chMax val="1"/>
          <dgm:chPref val="1"/>
        </dgm:presLayoutVars>
      </dgm:prSet>
      <dgm:spPr/>
    </dgm:pt>
    <dgm:pt modelId="{685D5301-1C2A-43C5-8591-E044605D6BDE}" type="pres">
      <dgm:prSet presAssocID="{1DDE2122-9E0B-4A18-A10D-F34E8503788E}" presName="sibTrans" presStyleCnt="0"/>
      <dgm:spPr/>
    </dgm:pt>
    <dgm:pt modelId="{21B62104-E71C-45B0-829F-CBEA5B9E96CA}" type="pres">
      <dgm:prSet presAssocID="{BB04D2D4-053D-4322-BC08-01C44BE69C24}" presName="compNode" presStyleCnt="0"/>
      <dgm:spPr/>
    </dgm:pt>
    <dgm:pt modelId="{C3157578-9604-43F9-AF3F-0B0EB6A59AE5}" type="pres">
      <dgm:prSet presAssocID="{BB04D2D4-053D-4322-BC08-01C44BE69C2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C6E361FA-751E-4595-B96B-4E7D18087CE1}" type="pres">
      <dgm:prSet presAssocID="{BB04D2D4-053D-4322-BC08-01C44BE69C24}" presName="spaceRect" presStyleCnt="0"/>
      <dgm:spPr/>
    </dgm:pt>
    <dgm:pt modelId="{782F730E-A10C-49F9-8716-63EE08918502}" type="pres">
      <dgm:prSet presAssocID="{BB04D2D4-053D-4322-BC08-01C44BE69C24}" presName="textRect" presStyleLbl="revTx" presStyleIdx="2" presStyleCnt="5">
        <dgm:presLayoutVars>
          <dgm:chMax val="1"/>
          <dgm:chPref val="1"/>
        </dgm:presLayoutVars>
      </dgm:prSet>
      <dgm:spPr/>
    </dgm:pt>
    <dgm:pt modelId="{3B7B1960-98E7-46AA-95AA-812951DD1DC9}" type="pres">
      <dgm:prSet presAssocID="{F231A1E3-7A25-4295-92B8-077B63278AF9}" presName="sibTrans" presStyleCnt="0"/>
      <dgm:spPr/>
    </dgm:pt>
    <dgm:pt modelId="{57F73CBE-5A7B-47E7-9EAE-9B37DEC80E63}" type="pres">
      <dgm:prSet presAssocID="{48150EA6-F52D-4E6D-BB36-8BB896EBC996}" presName="compNode" presStyleCnt="0"/>
      <dgm:spPr/>
    </dgm:pt>
    <dgm:pt modelId="{F033DDC5-A6AF-4532-BABB-763C1A27B52F}" type="pres">
      <dgm:prSet presAssocID="{48150EA6-F52D-4E6D-BB36-8BB896EBC9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E84B6AB8-2C4A-430A-8ADE-DD413EE57C0D}" type="pres">
      <dgm:prSet presAssocID="{48150EA6-F52D-4E6D-BB36-8BB896EBC996}" presName="spaceRect" presStyleCnt="0"/>
      <dgm:spPr/>
    </dgm:pt>
    <dgm:pt modelId="{89C9DBB2-7842-4B24-B5E0-76837AB665D5}" type="pres">
      <dgm:prSet presAssocID="{48150EA6-F52D-4E6D-BB36-8BB896EBC996}" presName="textRect" presStyleLbl="revTx" presStyleIdx="3" presStyleCnt="5">
        <dgm:presLayoutVars>
          <dgm:chMax val="1"/>
          <dgm:chPref val="1"/>
        </dgm:presLayoutVars>
      </dgm:prSet>
      <dgm:spPr/>
    </dgm:pt>
    <dgm:pt modelId="{3D9A88E7-E8F4-40FB-BD26-CB4D0D7A62F0}" type="pres">
      <dgm:prSet presAssocID="{9CDCED80-7BAA-4E4C-8319-DB1A1A71EA4C}" presName="sibTrans" presStyleCnt="0"/>
      <dgm:spPr/>
    </dgm:pt>
    <dgm:pt modelId="{6F8336AB-C88D-4F16-83A2-BB73B3D73A83}" type="pres">
      <dgm:prSet presAssocID="{D564997D-D512-44C8-AED1-769ACB234CE0}" presName="compNode" presStyleCnt="0"/>
      <dgm:spPr/>
    </dgm:pt>
    <dgm:pt modelId="{E9F5E607-7E82-4BFE-BFF9-9DA2275855FD}" type="pres">
      <dgm:prSet presAssocID="{D564997D-D512-44C8-AED1-769ACB234CE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D88A1102-0FB2-4178-89C4-3AC8D728B29C}" type="pres">
      <dgm:prSet presAssocID="{D564997D-D512-44C8-AED1-769ACB234CE0}" presName="spaceRect" presStyleCnt="0"/>
      <dgm:spPr/>
    </dgm:pt>
    <dgm:pt modelId="{FBB704A2-FA3A-49A5-8F7C-2DDDEDEC3229}" type="pres">
      <dgm:prSet presAssocID="{D564997D-D512-44C8-AED1-769ACB234CE0}" presName="textRect" presStyleLbl="revTx" presStyleIdx="4" presStyleCnt="5">
        <dgm:presLayoutVars>
          <dgm:chMax val="1"/>
          <dgm:chPref val="1"/>
        </dgm:presLayoutVars>
      </dgm:prSet>
      <dgm:spPr/>
    </dgm:pt>
  </dgm:ptLst>
  <dgm:cxnLst>
    <dgm:cxn modelId="{7A481009-D613-4201-890A-EF2421B304DB}" srcId="{A1C9EEA8-9D5B-4DDC-9AD8-943F767BEA8C}" destId="{BB04D2D4-053D-4322-BC08-01C44BE69C24}" srcOrd="2" destOrd="0" parTransId="{4DE46E8A-9054-46C3-AEC3-45C54AE8409E}" sibTransId="{F231A1E3-7A25-4295-92B8-077B63278AF9}"/>
    <dgm:cxn modelId="{F56B540C-A186-4C91-97B9-A7C228D0EE7D}" srcId="{A1C9EEA8-9D5B-4DDC-9AD8-943F767BEA8C}" destId="{C652186D-FCD7-49DE-A77C-0B114FD4A95C}" srcOrd="1" destOrd="0" parTransId="{1B04B514-5222-44AE-9FF7-6E59ADC2A92A}" sibTransId="{1DDE2122-9E0B-4A18-A10D-F34E8503788E}"/>
    <dgm:cxn modelId="{94B5511E-5506-4D71-A9BA-A54265C07049}" type="presOf" srcId="{D564997D-D512-44C8-AED1-769ACB234CE0}" destId="{FBB704A2-FA3A-49A5-8F7C-2DDDEDEC3229}" srcOrd="0" destOrd="0" presId="urn:microsoft.com/office/officeart/2018/2/layout/IconLabelList"/>
    <dgm:cxn modelId="{7BD0E62C-56F8-47A4-B120-CF6C9581CF8F}" type="presOf" srcId="{C652186D-FCD7-49DE-A77C-0B114FD4A95C}" destId="{20A3F7EE-FACD-4EE5-BB28-1808DAC9C202}" srcOrd="0" destOrd="0" presId="urn:microsoft.com/office/officeart/2018/2/layout/IconLabelList"/>
    <dgm:cxn modelId="{FE233931-DB2E-416C-91C4-5CF772A2BB28}" srcId="{A1C9EEA8-9D5B-4DDC-9AD8-943F767BEA8C}" destId="{A3B898F6-7EC1-4FF0-831D-3EE6840175C3}" srcOrd="0" destOrd="0" parTransId="{72DB1568-4D63-451F-9535-EFD89558D528}" sibTransId="{4B2C0FAF-6267-491E-B968-38F6176C85D7}"/>
    <dgm:cxn modelId="{94C8DC3B-3355-471F-8F5F-3A2DDFE17CEF}" srcId="{A1C9EEA8-9D5B-4DDC-9AD8-943F767BEA8C}" destId="{48150EA6-F52D-4E6D-BB36-8BB896EBC996}" srcOrd="3" destOrd="0" parTransId="{ACD6ABA9-FB6E-4B2E-90AC-B26CA34BCE6C}" sibTransId="{9CDCED80-7BAA-4E4C-8319-DB1A1A71EA4C}"/>
    <dgm:cxn modelId="{C5FC2D69-7247-4F9A-924E-B5A73CF2BABC}" srcId="{A1C9EEA8-9D5B-4DDC-9AD8-943F767BEA8C}" destId="{D564997D-D512-44C8-AED1-769ACB234CE0}" srcOrd="4" destOrd="0" parTransId="{BC1AC718-4311-4E87-A9AD-43F46CB4B0B2}" sibTransId="{94341A1A-BA02-4D67-9510-9276F4DF35B4}"/>
    <dgm:cxn modelId="{5AA8FC4E-D9CA-426C-9FEF-B251463EF510}" type="presOf" srcId="{48150EA6-F52D-4E6D-BB36-8BB896EBC996}" destId="{89C9DBB2-7842-4B24-B5E0-76837AB665D5}" srcOrd="0" destOrd="0" presId="urn:microsoft.com/office/officeart/2018/2/layout/IconLabelList"/>
    <dgm:cxn modelId="{C10AC671-F479-494F-86E3-6C9F1F671FFE}" type="presOf" srcId="{A3B898F6-7EC1-4FF0-831D-3EE6840175C3}" destId="{EF8D3243-4FDC-4BEF-ADB6-C928266F6524}" srcOrd="0" destOrd="0" presId="urn:microsoft.com/office/officeart/2018/2/layout/IconLabelList"/>
    <dgm:cxn modelId="{9254CBE5-19BA-4693-AE8C-DF70828056BF}" type="presOf" srcId="{BB04D2D4-053D-4322-BC08-01C44BE69C24}" destId="{782F730E-A10C-49F9-8716-63EE08918502}" srcOrd="0" destOrd="0" presId="urn:microsoft.com/office/officeart/2018/2/layout/IconLabelList"/>
    <dgm:cxn modelId="{BD6CC8F1-2F1C-46B8-9EBF-E3DB1415D856}" type="presOf" srcId="{A1C9EEA8-9D5B-4DDC-9AD8-943F767BEA8C}" destId="{4ED32D15-6C63-4332-B31F-9CCF576DC395}" srcOrd="0" destOrd="0" presId="urn:microsoft.com/office/officeart/2018/2/layout/IconLabelList"/>
    <dgm:cxn modelId="{EF5802BD-6702-4228-AE2B-1858B4CF1C7D}" type="presParOf" srcId="{4ED32D15-6C63-4332-B31F-9CCF576DC395}" destId="{054437F7-3285-42E6-B908-37399221CF4D}" srcOrd="0" destOrd="0" presId="urn:microsoft.com/office/officeart/2018/2/layout/IconLabelList"/>
    <dgm:cxn modelId="{DDDED5F5-FDFA-43F6-8812-1326AA60A739}" type="presParOf" srcId="{054437F7-3285-42E6-B908-37399221CF4D}" destId="{7B131F53-7F5E-4CDE-B8F0-6036728F4BAD}" srcOrd="0" destOrd="0" presId="urn:microsoft.com/office/officeart/2018/2/layout/IconLabelList"/>
    <dgm:cxn modelId="{66A4ACE1-8222-4F6A-AE93-0AFF22DF98B9}" type="presParOf" srcId="{054437F7-3285-42E6-B908-37399221CF4D}" destId="{E6853B23-5E27-470C-8477-504AF6EE73F2}" srcOrd="1" destOrd="0" presId="urn:microsoft.com/office/officeart/2018/2/layout/IconLabelList"/>
    <dgm:cxn modelId="{4DF99F30-F7D1-4641-8996-FB8CD1C7D2E2}" type="presParOf" srcId="{054437F7-3285-42E6-B908-37399221CF4D}" destId="{EF8D3243-4FDC-4BEF-ADB6-C928266F6524}" srcOrd="2" destOrd="0" presId="urn:microsoft.com/office/officeart/2018/2/layout/IconLabelList"/>
    <dgm:cxn modelId="{0925847F-9E62-4ED4-8933-DBAC305B47B7}" type="presParOf" srcId="{4ED32D15-6C63-4332-B31F-9CCF576DC395}" destId="{FC425A94-4B95-49F4-9BB8-930BE35F3A5A}" srcOrd="1" destOrd="0" presId="urn:microsoft.com/office/officeart/2018/2/layout/IconLabelList"/>
    <dgm:cxn modelId="{52814ED3-5AB9-447E-A764-5DEEF3491F3F}" type="presParOf" srcId="{4ED32D15-6C63-4332-B31F-9CCF576DC395}" destId="{C8FECE4D-90FB-4820-9EFE-5294C0E6716A}" srcOrd="2" destOrd="0" presId="urn:microsoft.com/office/officeart/2018/2/layout/IconLabelList"/>
    <dgm:cxn modelId="{F84E0390-50AA-48D5-AD38-8669FB874F45}" type="presParOf" srcId="{C8FECE4D-90FB-4820-9EFE-5294C0E6716A}" destId="{FD30399D-5CA1-46B3-9619-98B376A31149}" srcOrd="0" destOrd="0" presId="urn:microsoft.com/office/officeart/2018/2/layout/IconLabelList"/>
    <dgm:cxn modelId="{F711210A-62FE-45DD-8B34-0D18F3BC7DBC}" type="presParOf" srcId="{C8FECE4D-90FB-4820-9EFE-5294C0E6716A}" destId="{F16A1B62-94CD-4A37-8358-1C7C13F925F5}" srcOrd="1" destOrd="0" presId="urn:microsoft.com/office/officeart/2018/2/layout/IconLabelList"/>
    <dgm:cxn modelId="{09078120-B2C2-4860-B4B1-D72C20F72327}" type="presParOf" srcId="{C8FECE4D-90FB-4820-9EFE-5294C0E6716A}" destId="{20A3F7EE-FACD-4EE5-BB28-1808DAC9C202}" srcOrd="2" destOrd="0" presId="urn:microsoft.com/office/officeart/2018/2/layout/IconLabelList"/>
    <dgm:cxn modelId="{99BE7A2A-ABC1-4A27-919E-C54FF388FD1B}" type="presParOf" srcId="{4ED32D15-6C63-4332-B31F-9CCF576DC395}" destId="{685D5301-1C2A-43C5-8591-E044605D6BDE}" srcOrd="3" destOrd="0" presId="urn:microsoft.com/office/officeart/2018/2/layout/IconLabelList"/>
    <dgm:cxn modelId="{AD7F25CF-F0EA-4DEB-A82B-045F6C43AE63}" type="presParOf" srcId="{4ED32D15-6C63-4332-B31F-9CCF576DC395}" destId="{21B62104-E71C-45B0-829F-CBEA5B9E96CA}" srcOrd="4" destOrd="0" presId="urn:microsoft.com/office/officeart/2018/2/layout/IconLabelList"/>
    <dgm:cxn modelId="{AFC05360-BCF7-4BEF-B693-6CE3909170F1}" type="presParOf" srcId="{21B62104-E71C-45B0-829F-CBEA5B9E96CA}" destId="{C3157578-9604-43F9-AF3F-0B0EB6A59AE5}" srcOrd="0" destOrd="0" presId="urn:microsoft.com/office/officeart/2018/2/layout/IconLabelList"/>
    <dgm:cxn modelId="{7AAED0F6-F999-420A-B02D-F4209014009F}" type="presParOf" srcId="{21B62104-E71C-45B0-829F-CBEA5B9E96CA}" destId="{C6E361FA-751E-4595-B96B-4E7D18087CE1}" srcOrd="1" destOrd="0" presId="urn:microsoft.com/office/officeart/2018/2/layout/IconLabelList"/>
    <dgm:cxn modelId="{E18FAF22-CECC-470F-B706-D0F99167D8EC}" type="presParOf" srcId="{21B62104-E71C-45B0-829F-CBEA5B9E96CA}" destId="{782F730E-A10C-49F9-8716-63EE08918502}" srcOrd="2" destOrd="0" presId="urn:microsoft.com/office/officeart/2018/2/layout/IconLabelList"/>
    <dgm:cxn modelId="{DB28C5FB-0382-4CB8-942F-95D1E054CF7D}" type="presParOf" srcId="{4ED32D15-6C63-4332-B31F-9CCF576DC395}" destId="{3B7B1960-98E7-46AA-95AA-812951DD1DC9}" srcOrd="5" destOrd="0" presId="urn:microsoft.com/office/officeart/2018/2/layout/IconLabelList"/>
    <dgm:cxn modelId="{F6370EDC-A5F4-4663-A615-5D6AD01A284D}" type="presParOf" srcId="{4ED32D15-6C63-4332-B31F-9CCF576DC395}" destId="{57F73CBE-5A7B-47E7-9EAE-9B37DEC80E63}" srcOrd="6" destOrd="0" presId="urn:microsoft.com/office/officeart/2018/2/layout/IconLabelList"/>
    <dgm:cxn modelId="{42E0E013-E6B2-46C5-8BF0-78C89A15F583}" type="presParOf" srcId="{57F73CBE-5A7B-47E7-9EAE-9B37DEC80E63}" destId="{F033DDC5-A6AF-4532-BABB-763C1A27B52F}" srcOrd="0" destOrd="0" presId="urn:microsoft.com/office/officeart/2018/2/layout/IconLabelList"/>
    <dgm:cxn modelId="{C85C19E5-5953-44FB-AE1E-6B0ABEE34043}" type="presParOf" srcId="{57F73CBE-5A7B-47E7-9EAE-9B37DEC80E63}" destId="{E84B6AB8-2C4A-430A-8ADE-DD413EE57C0D}" srcOrd="1" destOrd="0" presId="urn:microsoft.com/office/officeart/2018/2/layout/IconLabelList"/>
    <dgm:cxn modelId="{5A105243-EC7E-4114-9D4B-5C36BE65E6A2}" type="presParOf" srcId="{57F73CBE-5A7B-47E7-9EAE-9B37DEC80E63}" destId="{89C9DBB2-7842-4B24-B5E0-76837AB665D5}" srcOrd="2" destOrd="0" presId="urn:microsoft.com/office/officeart/2018/2/layout/IconLabelList"/>
    <dgm:cxn modelId="{554548BD-BD4D-4F43-895D-61F193ED2C28}" type="presParOf" srcId="{4ED32D15-6C63-4332-B31F-9CCF576DC395}" destId="{3D9A88E7-E8F4-40FB-BD26-CB4D0D7A62F0}" srcOrd="7" destOrd="0" presId="urn:microsoft.com/office/officeart/2018/2/layout/IconLabelList"/>
    <dgm:cxn modelId="{3965D75F-CF0B-416A-950A-B8E4E7B513B0}" type="presParOf" srcId="{4ED32D15-6C63-4332-B31F-9CCF576DC395}" destId="{6F8336AB-C88D-4F16-83A2-BB73B3D73A83}" srcOrd="8" destOrd="0" presId="urn:microsoft.com/office/officeart/2018/2/layout/IconLabelList"/>
    <dgm:cxn modelId="{51C54AB4-DFBC-4CF3-A6D3-CA6ACC0C69EF}" type="presParOf" srcId="{6F8336AB-C88D-4F16-83A2-BB73B3D73A83}" destId="{E9F5E607-7E82-4BFE-BFF9-9DA2275855FD}" srcOrd="0" destOrd="0" presId="urn:microsoft.com/office/officeart/2018/2/layout/IconLabelList"/>
    <dgm:cxn modelId="{F8BC803F-141F-4900-8CF7-80DE75739378}" type="presParOf" srcId="{6F8336AB-C88D-4F16-83A2-BB73B3D73A83}" destId="{D88A1102-0FB2-4178-89C4-3AC8D728B29C}" srcOrd="1" destOrd="0" presId="urn:microsoft.com/office/officeart/2018/2/layout/IconLabelList"/>
    <dgm:cxn modelId="{F2BCB003-8147-4C17-9D6F-49478BF07442}" type="presParOf" srcId="{6F8336AB-C88D-4F16-83A2-BB73B3D73A83}" destId="{FBB704A2-FA3A-49A5-8F7C-2DDDEDEC322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31F53-7F5E-4CDE-B8F0-6036728F4BAD}">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D3243-4FDC-4BEF-ADB6-C928266F6524}">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Architect</a:t>
          </a:r>
          <a:endParaRPr lang="en-US" sz="2400" kern="1200"/>
        </a:p>
      </dsp:txBody>
      <dsp:txXfrm>
        <a:off x="333914" y="2276522"/>
        <a:ext cx="1800000" cy="720000"/>
      </dsp:txXfrm>
    </dsp:sp>
    <dsp:sp modelId="{FD30399D-5CA1-46B3-9619-98B376A31149}">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A3F7EE-FACD-4EE5-BB28-1808DAC9C202}">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Analyst</a:t>
          </a:r>
          <a:endParaRPr lang="en-US" sz="2400" kern="1200"/>
        </a:p>
      </dsp:txBody>
      <dsp:txXfrm>
        <a:off x="2448914" y="2276522"/>
        <a:ext cx="1800000" cy="720000"/>
      </dsp:txXfrm>
    </dsp:sp>
    <dsp:sp modelId="{C3157578-9604-43F9-AF3F-0B0EB6A59AE5}">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2F730E-A10C-49F9-8716-63EE08918502}">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Team lead</a:t>
          </a:r>
          <a:endParaRPr lang="en-US" sz="2400" kern="1200"/>
        </a:p>
      </dsp:txBody>
      <dsp:txXfrm>
        <a:off x="4563914" y="2276522"/>
        <a:ext cx="1800000" cy="720000"/>
      </dsp:txXfrm>
    </dsp:sp>
    <dsp:sp modelId="{F033DDC5-A6AF-4532-BABB-763C1A27B52F}">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C9DBB2-7842-4B24-B5E0-76837AB665D5}">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Coach</a:t>
          </a:r>
          <a:endParaRPr lang="en-US" sz="2400" kern="1200"/>
        </a:p>
      </dsp:txBody>
      <dsp:txXfrm>
        <a:off x="6678914" y="2276522"/>
        <a:ext cx="1800000" cy="720000"/>
      </dsp:txXfrm>
    </dsp:sp>
    <dsp:sp modelId="{E9F5E607-7E82-4BFE-BFF9-9DA2275855FD}">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B704A2-FA3A-49A5-8F7C-2DDDEDEC3229}">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Developer</a:t>
          </a:r>
          <a:endParaRPr lang="en-US" sz="2400" kern="1200"/>
        </a:p>
      </dsp:txBody>
      <dsp:txXfrm>
        <a:off x="8793914" y="227652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A68F2-7F14-4E45-8E77-F54281DBA99F}" type="datetimeFigureOut">
              <a:rPr lang="en-BE" smtClean="0"/>
              <a:t>20 May 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302DE-834C-4394-AD70-13818F0AF35F}" type="slidenum">
              <a:rPr lang="en-BE" smtClean="0"/>
              <a:t>‹#›</a:t>
            </a:fld>
            <a:endParaRPr lang="en-BE"/>
          </a:p>
        </p:txBody>
      </p:sp>
    </p:spTree>
    <p:extLst>
      <p:ext uri="{BB962C8B-B14F-4D97-AF65-F5344CB8AC3E}">
        <p14:creationId xmlns:p14="http://schemas.microsoft.com/office/powerpoint/2010/main" val="313326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a:t>
            </a:fld>
            <a:endParaRPr lang="en-BE"/>
          </a:p>
        </p:txBody>
      </p:sp>
    </p:spTree>
    <p:extLst>
      <p:ext uri="{BB962C8B-B14F-4D97-AF65-F5344CB8AC3E}">
        <p14:creationId xmlns:p14="http://schemas.microsoft.com/office/powerpoint/2010/main" val="34103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find the right balance between </a:t>
            </a:r>
          </a:p>
          <a:p>
            <a:pPr marL="171450" indent="-171450">
              <a:buFontTx/>
              <a:buChar char="-"/>
            </a:pPr>
            <a:r>
              <a:rPr lang="en-GB" dirty="0"/>
              <a:t>Abstractions</a:t>
            </a:r>
          </a:p>
          <a:p>
            <a:pPr marL="171450" indent="-171450">
              <a:buFontTx/>
              <a:buChar char="-"/>
            </a:pPr>
            <a:r>
              <a:rPr lang="en-GB" dirty="0"/>
              <a:t>Classes</a:t>
            </a:r>
          </a:p>
          <a:p>
            <a:pPr marL="0" indent="0">
              <a:buFontTx/>
              <a:buNone/>
            </a:pPr>
            <a:endParaRPr lang="en-GB" dirty="0"/>
          </a:p>
          <a:p>
            <a:pPr marL="0" indent="0">
              <a:buFontTx/>
              <a:buNone/>
            </a:pPr>
            <a:r>
              <a:rPr lang="en-GB" dirty="0"/>
              <a:t>More abstraction is more flexible</a:t>
            </a:r>
          </a:p>
          <a:p>
            <a:pPr marL="0" indent="0">
              <a:buFontTx/>
              <a:buNone/>
            </a:pPr>
            <a:r>
              <a:rPr lang="en-GB" dirty="0"/>
              <a:t>More flexible code is harder to read and maintain</a:t>
            </a:r>
          </a:p>
          <a:p>
            <a:pPr marL="0" indent="0">
              <a:buFontTx/>
              <a:buNone/>
            </a:pPr>
            <a:endParaRPr lang="en-GB" dirty="0"/>
          </a:p>
          <a:p>
            <a:pPr marL="0" indent="0">
              <a:buFontTx/>
              <a:buNone/>
            </a:pPr>
            <a:r>
              <a:rPr lang="en-GB" dirty="0"/>
              <a:t>This is different for each team</a:t>
            </a:r>
          </a:p>
          <a:p>
            <a:pPr marL="0" indent="0">
              <a:buFontTx/>
              <a:buNone/>
            </a:pPr>
            <a:r>
              <a:rPr lang="en-GB" dirty="0"/>
              <a:t>You’ll only find it through careful experimentation</a:t>
            </a:r>
          </a:p>
          <a:p>
            <a:pPr marL="0" indent="0">
              <a:buFontTx/>
              <a:buNone/>
            </a:pPr>
            <a:r>
              <a:rPr lang="en-GB" dirty="0"/>
              <a:t>I prefer to write and use classes</a:t>
            </a:r>
          </a:p>
          <a:p>
            <a:pPr marL="0" indent="0">
              <a:buFontTx/>
              <a:buNone/>
            </a:pPr>
            <a:r>
              <a:rPr lang="en-GB" dirty="0"/>
              <a:t>I’ll add abstractions or generalisations later when I see them emerge from my code</a:t>
            </a:r>
          </a:p>
          <a:p>
            <a:pPr marL="0" indent="0">
              <a:buFontTx/>
              <a:buNone/>
            </a:pP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11</a:t>
            </a:fld>
            <a:endParaRPr lang="en-BE"/>
          </a:p>
        </p:txBody>
      </p:sp>
    </p:spTree>
    <p:extLst>
      <p:ext uri="{BB962C8B-B14F-4D97-AF65-F5344CB8AC3E}">
        <p14:creationId xmlns:p14="http://schemas.microsoft.com/office/powerpoint/2010/main" val="3630068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908B3-C5E9-CD2B-A69F-486FA6318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70AEF-7A6E-EB47-9E2A-F04E2E150E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A14421-4BA7-8C17-D1D9-7D457E692271}"/>
              </a:ext>
            </a:extLst>
          </p:cNvPr>
          <p:cNvSpPr>
            <a:spLocks noGrp="1"/>
          </p:cNvSpPr>
          <p:nvPr>
            <p:ph type="body" idx="1"/>
          </p:nvPr>
        </p:nvSpPr>
        <p:spPr/>
        <p:txBody>
          <a:bodyPr/>
          <a:lstStyle/>
          <a:p>
            <a:r>
              <a:rPr lang="en-GB" dirty="0"/>
              <a:t>Sometimes it’s all just infrastructure</a:t>
            </a:r>
          </a:p>
          <a:p>
            <a:r>
              <a:rPr lang="en-GB" dirty="0"/>
              <a:t>Queries are a good example of this</a:t>
            </a:r>
          </a:p>
          <a:p>
            <a:r>
              <a:rPr lang="en-GB" dirty="0"/>
              <a:t>Even the more complex search queries, I would just write directly in my endpoint and be done with it</a:t>
            </a:r>
          </a:p>
          <a:p>
            <a:r>
              <a:rPr lang="en-GB" dirty="0"/>
              <a:t>There are always exceptions to the rule, but queries tend to be quite unique, so I don’t try to generalise them</a:t>
            </a:r>
            <a:endParaRPr lang="en-BE" dirty="0"/>
          </a:p>
          <a:p>
            <a:endParaRPr lang="en-BE" dirty="0"/>
          </a:p>
        </p:txBody>
      </p:sp>
      <p:sp>
        <p:nvSpPr>
          <p:cNvPr id="4" name="Slide Number Placeholder 3">
            <a:extLst>
              <a:ext uri="{FF2B5EF4-FFF2-40B4-BE49-F238E27FC236}">
                <a16:creationId xmlns:a16="http://schemas.microsoft.com/office/drawing/2014/main" id="{F97D7F13-0976-8A81-CBB3-D067D2430A44}"/>
              </a:ext>
            </a:extLst>
          </p:cNvPr>
          <p:cNvSpPr>
            <a:spLocks noGrp="1"/>
          </p:cNvSpPr>
          <p:nvPr>
            <p:ph type="sldNum" sz="quarter" idx="5"/>
          </p:nvPr>
        </p:nvSpPr>
        <p:spPr/>
        <p:txBody>
          <a:bodyPr/>
          <a:lstStyle/>
          <a:p>
            <a:fld id="{45D302DE-834C-4394-AD70-13818F0AF35F}" type="slidenum">
              <a:rPr lang="en-BE" smtClean="0"/>
              <a:t>12</a:t>
            </a:fld>
            <a:endParaRPr lang="en-BE"/>
          </a:p>
        </p:txBody>
      </p:sp>
    </p:spTree>
    <p:extLst>
      <p:ext uri="{BB962C8B-B14F-4D97-AF65-F5344CB8AC3E}">
        <p14:creationId xmlns:p14="http://schemas.microsoft.com/office/powerpoint/2010/main" val="2971908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8B8DD-9948-BF32-CBEA-29BAA5AEA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29EF3-535E-3187-F2DF-5F66E4963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1DA91-707C-0F27-7768-F20D12392D3D}"/>
              </a:ext>
            </a:extLst>
          </p:cNvPr>
          <p:cNvSpPr>
            <a:spLocks noGrp="1"/>
          </p:cNvSpPr>
          <p:nvPr>
            <p:ph type="body" idx="1"/>
          </p:nvPr>
        </p:nvSpPr>
        <p:spPr/>
        <p:txBody>
          <a:bodyPr/>
          <a:lstStyle/>
          <a:p>
            <a:r>
              <a:rPr lang="en-GB" dirty="0"/>
              <a:t>This is a god class, after a while the combinations will become overly complex that no one can find their way in them</a:t>
            </a:r>
          </a:p>
          <a:p>
            <a:r>
              <a:rPr lang="en-GB" dirty="0"/>
              <a:t>This should be 3 separate queries</a:t>
            </a:r>
          </a:p>
          <a:p>
            <a:r>
              <a:rPr lang="en-GB" dirty="0"/>
              <a:t>The only exception is a search endpoint for an overview page</a:t>
            </a:r>
            <a:endParaRPr lang="en-BE" dirty="0"/>
          </a:p>
        </p:txBody>
      </p:sp>
      <p:sp>
        <p:nvSpPr>
          <p:cNvPr id="4" name="Slide Number Placeholder 3">
            <a:extLst>
              <a:ext uri="{FF2B5EF4-FFF2-40B4-BE49-F238E27FC236}">
                <a16:creationId xmlns:a16="http://schemas.microsoft.com/office/drawing/2014/main" id="{5F765C06-B5D2-B195-F22C-FDA5F1F8D674}"/>
              </a:ext>
            </a:extLst>
          </p:cNvPr>
          <p:cNvSpPr>
            <a:spLocks noGrp="1"/>
          </p:cNvSpPr>
          <p:nvPr>
            <p:ph type="sldNum" sz="quarter" idx="5"/>
          </p:nvPr>
        </p:nvSpPr>
        <p:spPr/>
        <p:txBody>
          <a:bodyPr/>
          <a:lstStyle/>
          <a:p>
            <a:fld id="{45D302DE-834C-4394-AD70-13818F0AF35F}" type="slidenum">
              <a:rPr lang="en-BE" smtClean="0"/>
              <a:t>13</a:t>
            </a:fld>
            <a:endParaRPr lang="en-BE"/>
          </a:p>
        </p:txBody>
      </p:sp>
    </p:spTree>
    <p:extLst>
      <p:ext uri="{BB962C8B-B14F-4D97-AF65-F5344CB8AC3E}">
        <p14:creationId xmlns:p14="http://schemas.microsoft.com/office/powerpoint/2010/main" val="141564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implement this architecture on your own, but frameworks can make this a lot easier</a:t>
            </a:r>
          </a:p>
          <a:p>
            <a:r>
              <a:rPr lang="en-GB" dirty="0"/>
              <a:t>In the dotnet ecosystem, Wolverine helps you fall into </a:t>
            </a:r>
            <a:r>
              <a:rPr lang="en-GB" dirty="0" err="1"/>
              <a:t>th</a:t>
            </a:r>
            <a:r>
              <a:rPr lang="en-GB" dirty="0"/>
              <a:t> pit of success, possibly dug by my dog</a:t>
            </a:r>
          </a:p>
          <a:p>
            <a:r>
              <a:rPr lang="en-GB" dirty="0"/>
              <a:t>At it’s core, it’s a messaging framework like </a:t>
            </a:r>
            <a:r>
              <a:rPr lang="en-GB" dirty="0" err="1"/>
              <a:t>MassTransit</a:t>
            </a:r>
            <a:r>
              <a:rPr lang="en-GB" dirty="0"/>
              <a:t> or </a:t>
            </a:r>
            <a:r>
              <a:rPr lang="en-GB" dirty="0" err="1"/>
              <a:t>NServiceBus</a:t>
            </a:r>
            <a:endParaRPr lang="en-GB" dirty="0"/>
          </a:p>
          <a:p>
            <a:r>
              <a:rPr lang="en-GB" dirty="0"/>
              <a:t>Wolverine goes further however, it can be used to create API endpoints, and it helps you write A-Frame architecture-based applications</a:t>
            </a:r>
          </a:p>
          <a:p>
            <a:r>
              <a:rPr lang="en-GB" dirty="0"/>
              <a:t>It can do so next to existing code and frameworks. I’m going to leave the minimal API in place and use Wolverine for the more complex examples</a:t>
            </a:r>
          </a:p>
          <a:p>
            <a:endParaRPr lang="en-GB" dirty="0"/>
          </a:p>
          <a:p>
            <a:r>
              <a:rPr lang="en-GB" dirty="0"/>
              <a:t>It’s handlers expect a combination of 3 methods to be present: </a:t>
            </a:r>
          </a:p>
          <a:p>
            <a:pPr marL="228600" indent="-228600">
              <a:buAutoNum type="arabicPeriod"/>
            </a:pPr>
            <a:r>
              <a:rPr lang="en-GB" dirty="0"/>
              <a:t>Load/</a:t>
            </a:r>
            <a:r>
              <a:rPr lang="en-GB" dirty="0" err="1"/>
              <a:t>LoadAsync</a:t>
            </a:r>
            <a:r>
              <a:rPr lang="en-GB" dirty="0"/>
              <a:t>: infrastructure</a:t>
            </a:r>
          </a:p>
          <a:p>
            <a:pPr marL="228600" indent="-228600">
              <a:buAutoNum type="arabicPeriod"/>
            </a:pPr>
            <a:r>
              <a:rPr lang="en-GB" dirty="0"/>
              <a:t>Validate: quality of life improvement</a:t>
            </a:r>
          </a:p>
          <a:p>
            <a:pPr marL="228600" indent="-228600">
              <a:buAutoNum type="arabicPeriod"/>
            </a:pPr>
            <a:r>
              <a:rPr lang="en-GB" dirty="0"/>
              <a:t>Handle: logic</a:t>
            </a:r>
          </a:p>
        </p:txBody>
      </p:sp>
      <p:sp>
        <p:nvSpPr>
          <p:cNvPr id="4" name="Slide Number Placeholder 3"/>
          <p:cNvSpPr>
            <a:spLocks noGrp="1"/>
          </p:cNvSpPr>
          <p:nvPr>
            <p:ph type="sldNum" sz="quarter" idx="5"/>
          </p:nvPr>
        </p:nvSpPr>
        <p:spPr/>
        <p:txBody>
          <a:bodyPr/>
          <a:lstStyle/>
          <a:p>
            <a:fld id="{45D302DE-834C-4394-AD70-13818F0AF35F}" type="slidenum">
              <a:rPr lang="en-BE" smtClean="0"/>
              <a:t>14</a:t>
            </a:fld>
            <a:endParaRPr lang="en-BE"/>
          </a:p>
        </p:txBody>
      </p:sp>
    </p:spTree>
    <p:extLst>
      <p:ext uri="{BB962C8B-B14F-4D97-AF65-F5344CB8AC3E}">
        <p14:creationId xmlns:p14="http://schemas.microsoft.com/office/powerpoint/2010/main" val="4273978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code, I’m going to add a walk into the system</a:t>
            </a:r>
          </a:p>
          <a:p>
            <a:r>
              <a:rPr lang="en-GB" dirty="0"/>
              <a:t>First thing I need are the dogs that go on the walk</a:t>
            </a:r>
          </a:p>
          <a:p>
            <a:r>
              <a:rPr lang="en-GB" dirty="0"/>
              <a:t>Injection happens by inspecting the method signature</a:t>
            </a:r>
          </a:p>
          <a:p>
            <a:r>
              <a:rPr lang="en-GB" dirty="0"/>
              <a:t>Wolverine can find a lot of data and services from query params, headers, context, dependency injection, etc.</a:t>
            </a:r>
          </a:p>
          <a:p>
            <a:r>
              <a:rPr lang="en-GB" dirty="0"/>
              <a:t>I load them all from the database based on their name</a:t>
            </a:r>
          </a:p>
          <a:p>
            <a:endParaRPr lang="en-GB" dirty="0"/>
          </a:p>
          <a:p>
            <a:r>
              <a:rPr lang="en-GB" dirty="0"/>
              <a:t>Then I validate that all dogs are registered in the system</a:t>
            </a:r>
          </a:p>
          <a:p>
            <a:r>
              <a:rPr lang="en-GB" dirty="0"/>
              <a:t>Notice how the result of the Load function can be passed into the Validate function</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15</a:t>
            </a:fld>
            <a:endParaRPr lang="en-BE"/>
          </a:p>
        </p:txBody>
      </p:sp>
    </p:spTree>
    <p:extLst>
      <p:ext uri="{BB962C8B-B14F-4D97-AF65-F5344CB8AC3E}">
        <p14:creationId xmlns:p14="http://schemas.microsoft.com/office/powerpoint/2010/main" val="1575861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entire Handle function</a:t>
            </a:r>
          </a:p>
          <a:p>
            <a:r>
              <a:rPr lang="en-GB" dirty="0"/>
              <a:t>Although small, it has a lot going on, let’s take a look at each different part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16</a:t>
            </a:fld>
            <a:endParaRPr lang="en-BE"/>
          </a:p>
        </p:txBody>
      </p:sp>
    </p:spTree>
    <p:extLst>
      <p:ext uri="{BB962C8B-B14F-4D97-AF65-F5344CB8AC3E}">
        <p14:creationId xmlns:p14="http://schemas.microsoft.com/office/powerpoint/2010/main" val="64897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EFBEA-BC24-C193-8B91-479EAC73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9FE6E-07B9-71DB-1D45-096D8F02E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68ACE-4B06-66A3-C6E3-7F83DC537CF4}"/>
              </a:ext>
            </a:extLst>
          </p:cNvPr>
          <p:cNvSpPr>
            <a:spLocks noGrp="1"/>
          </p:cNvSpPr>
          <p:nvPr>
            <p:ph type="body" idx="1"/>
          </p:nvPr>
        </p:nvSpPr>
        <p:spPr/>
        <p:txBody>
          <a:bodyPr/>
          <a:lstStyle/>
          <a:p>
            <a:r>
              <a:rPr lang="en-GB" dirty="0"/>
              <a:t>The </a:t>
            </a:r>
            <a:r>
              <a:rPr lang="en-GB" dirty="0" err="1"/>
              <a:t>WolverinePost</a:t>
            </a:r>
            <a:r>
              <a:rPr lang="en-GB" dirty="0"/>
              <a:t> and Tag attributes help identify that this is an HTTP endpoint</a:t>
            </a:r>
          </a:p>
          <a:p>
            <a:r>
              <a:rPr lang="en-GB" dirty="0"/>
              <a:t>Those attributes, together with the method signature, include all the details needed to generate the OpenAPI documentation</a:t>
            </a:r>
          </a:p>
          <a:p>
            <a:endParaRPr lang="en-GB" dirty="0"/>
          </a:p>
          <a:p>
            <a:r>
              <a:rPr lang="en-GB" dirty="0"/>
              <a:t>The return tuple describes the decisions that are going to come from the logic inside this handler</a:t>
            </a:r>
          </a:p>
          <a:p>
            <a:endParaRPr lang="en-GB" dirty="0"/>
          </a:p>
          <a:p>
            <a:r>
              <a:rPr lang="en-GB" dirty="0"/>
              <a:t>The input of this function can be several objects, from the command in the body of the HTTP request or the message from the bugs, to data from the Load method and so much more as I’ll cover shortly</a:t>
            </a:r>
          </a:p>
          <a:p>
            <a:endParaRPr lang="en-BE" dirty="0"/>
          </a:p>
        </p:txBody>
      </p:sp>
      <p:sp>
        <p:nvSpPr>
          <p:cNvPr id="4" name="Slide Number Placeholder 3">
            <a:extLst>
              <a:ext uri="{FF2B5EF4-FFF2-40B4-BE49-F238E27FC236}">
                <a16:creationId xmlns:a16="http://schemas.microsoft.com/office/drawing/2014/main" id="{71819D08-030D-7577-8547-EFF46D29B248}"/>
              </a:ext>
            </a:extLst>
          </p:cNvPr>
          <p:cNvSpPr>
            <a:spLocks noGrp="1"/>
          </p:cNvSpPr>
          <p:nvPr>
            <p:ph type="sldNum" sz="quarter" idx="5"/>
          </p:nvPr>
        </p:nvSpPr>
        <p:spPr/>
        <p:txBody>
          <a:bodyPr/>
          <a:lstStyle/>
          <a:p>
            <a:fld id="{45D302DE-834C-4394-AD70-13818F0AF35F}" type="slidenum">
              <a:rPr lang="en-BE" smtClean="0"/>
              <a:t>17</a:t>
            </a:fld>
            <a:endParaRPr lang="en-BE"/>
          </a:p>
        </p:txBody>
      </p:sp>
    </p:spTree>
    <p:extLst>
      <p:ext uri="{BB962C8B-B14F-4D97-AF65-F5344CB8AC3E}">
        <p14:creationId xmlns:p14="http://schemas.microsoft.com/office/powerpoint/2010/main" val="882341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BC94B-31AC-6B44-6A66-306947D966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3BFC7-D7E9-18A9-216D-5569900D2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6B5D1-6769-A43B-8873-9F797878989F}"/>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a:p>
            <a:endParaRPr lang="en-BE" dirty="0"/>
          </a:p>
        </p:txBody>
      </p:sp>
      <p:sp>
        <p:nvSpPr>
          <p:cNvPr id="4" name="Slide Number Placeholder 3">
            <a:extLst>
              <a:ext uri="{FF2B5EF4-FFF2-40B4-BE49-F238E27FC236}">
                <a16:creationId xmlns:a16="http://schemas.microsoft.com/office/drawing/2014/main" id="{0F4FFD0B-7AB4-E11F-F56A-B1F64287FF23}"/>
              </a:ext>
            </a:extLst>
          </p:cNvPr>
          <p:cNvSpPr>
            <a:spLocks noGrp="1"/>
          </p:cNvSpPr>
          <p:nvPr>
            <p:ph type="sldNum" sz="quarter" idx="5"/>
          </p:nvPr>
        </p:nvSpPr>
        <p:spPr/>
        <p:txBody>
          <a:bodyPr/>
          <a:lstStyle/>
          <a:p>
            <a:fld id="{45D302DE-834C-4394-AD70-13818F0AF35F}" type="slidenum">
              <a:rPr lang="en-BE" smtClean="0"/>
              <a:t>18</a:t>
            </a:fld>
            <a:endParaRPr lang="en-BE"/>
          </a:p>
        </p:txBody>
      </p:sp>
    </p:spTree>
    <p:extLst>
      <p:ext uri="{BB962C8B-B14F-4D97-AF65-F5344CB8AC3E}">
        <p14:creationId xmlns:p14="http://schemas.microsoft.com/office/powerpoint/2010/main" val="1177196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6257-D966-6A47-AA25-2B9D267A8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28914-6A20-4E2B-9161-6BF4200149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874B8-357A-1C88-1CB7-9BC8C6A568D1}"/>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a:p>
            <a:endParaRPr lang="en-BE" dirty="0"/>
          </a:p>
        </p:txBody>
      </p:sp>
      <p:sp>
        <p:nvSpPr>
          <p:cNvPr id="4" name="Slide Number Placeholder 3">
            <a:extLst>
              <a:ext uri="{FF2B5EF4-FFF2-40B4-BE49-F238E27FC236}">
                <a16:creationId xmlns:a16="http://schemas.microsoft.com/office/drawing/2014/main" id="{688B2034-567E-E096-3325-18247B13FC77}"/>
              </a:ext>
            </a:extLst>
          </p:cNvPr>
          <p:cNvSpPr>
            <a:spLocks noGrp="1"/>
          </p:cNvSpPr>
          <p:nvPr>
            <p:ph type="sldNum" sz="quarter" idx="5"/>
          </p:nvPr>
        </p:nvSpPr>
        <p:spPr/>
        <p:txBody>
          <a:bodyPr/>
          <a:lstStyle/>
          <a:p>
            <a:fld id="{45D302DE-834C-4394-AD70-13818F0AF35F}" type="slidenum">
              <a:rPr lang="en-BE" smtClean="0"/>
              <a:t>19</a:t>
            </a:fld>
            <a:endParaRPr lang="en-BE"/>
          </a:p>
        </p:txBody>
      </p:sp>
    </p:spTree>
    <p:extLst>
      <p:ext uri="{BB962C8B-B14F-4D97-AF65-F5344CB8AC3E}">
        <p14:creationId xmlns:p14="http://schemas.microsoft.com/office/powerpoint/2010/main" val="1196280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scenarios only go so far, let’s look at a more complex scenario</a:t>
            </a:r>
          </a:p>
          <a:p>
            <a:r>
              <a:rPr lang="en-GB" dirty="0"/>
              <a:t>During walks, we’re going to meet friends: new and old</a:t>
            </a:r>
          </a:p>
          <a:p>
            <a:r>
              <a:rPr lang="en-GB" dirty="0"/>
              <a:t>After the walk, I want to get an overview of all of them so I can remember all the fun interactions</a:t>
            </a:r>
          </a:p>
        </p:txBody>
      </p:sp>
      <p:sp>
        <p:nvSpPr>
          <p:cNvPr id="4" name="Slide Number Placeholder 3"/>
          <p:cNvSpPr>
            <a:spLocks noGrp="1"/>
          </p:cNvSpPr>
          <p:nvPr>
            <p:ph type="sldNum" sz="quarter" idx="5"/>
          </p:nvPr>
        </p:nvSpPr>
        <p:spPr/>
        <p:txBody>
          <a:bodyPr/>
          <a:lstStyle/>
          <a:p>
            <a:fld id="{45D302DE-834C-4394-AD70-13818F0AF35F}" type="slidenum">
              <a:rPr lang="en-BE" smtClean="0"/>
              <a:t>20</a:t>
            </a:fld>
            <a:endParaRPr lang="en-BE"/>
          </a:p>
        </p:txBody>
      </p:sp>
    </p:spTree>
    <p:extLst>
      <p:ext uri="{BB962C8B-B14F-4D97-AF65-F5344CB8AC3E}">
        <p14:creationId xmlns:p14="http://schemas.microsoft.com/office/powerpoint/2010/main" val="3554124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Winner of buzzword-bingo</a:t>
            </a:r>
            <a:endParaRPr lang="en-BE" dirty="0"/>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a:t>
            </a:fld>
            <a:endParaRPr lang="en-BE"/>
          </a:p>
        </p:txBody>
      </p:sp>
    </p:spTree>
    <p:extLst>
      <p:ext uri="{BB962C8B-B14F-4D97-AF65-F5344CB8AC3E}">
        <p14:creationId xmlns:p14="http://schemas.microsoft.com/office/powerpoint/2010/main" val="297129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the logic of this one, it’ll make the infrastructure easier to understand</a:t>
            </a:r>
          </a:p>
          <a:p>
            <a:r>
              <a:rPr lang="en-GB" dirty="0"/>
              <a:t>I’m injecting:</a:t>
            </a:r>
          </a:p>
          <a:p>
            <a:pPr marL="171450" indent="-171450">
              <a:buFontTx/>
              <a:buChar char="-"/>
            </a:pPr>
            <a:r>
              <a:rPr lang="en-GB" dirty="0"/>
              <a:t>The walk I was on</a:t>
            </a:r>
          </a:p>
          <a:p>
            <a:pPr marL="171450" indent="-171450">
              <a:buFontTx/>
              <a:buChar char="-"/>
            </a:pPr>
            <a:r>
              <a:rPr lang="en-GB" dirty="0"/>
              <a:t>Other walks at the same time</a:t>
            </a:r>
          </a:p>
          <a:p>
            <a:pPr marL="171450" indent="-171450">
              <a:buFontTx/>
              <a:buChar char="-"/>
            </a:pPr>
            <a:r>
              <a:rPr lang="en-GB" dirty="0"/>
              <a:t>A function to get a picture</a:t>
            </a:r>
          </a:p>
          <a:p>
            <a:pPr marL="171450" indent="-171450">
              <a:buFontTx/>
              <a:buChar char="-"/>
            </a:pPr>
            <a:r>
              <a:rPr lang="en-GB" dirty="0"/>
              <a:t>The current date: spoiler, this isn’t used, just here to show that I don’t need </a:t>
            </a:r>
            <a:r>
              <a:rPr lang="en-GB" dirty="0" err="1"/>
              <a:t>DateTimeOffset.Now</a:t>
            </a:r>
            <a:r>
              <a:rPr lang="en-GB" dirty="0"/>
              <a:t> inside my logic, same goes for </a:t>
            </a:r>
            <a:r>
              <a:rPr lang="en-GB" dirty="0" err="1"/>
              <a:t>guids</a:t>
            </a:r>
            <a:r>
              <a:rPr lang="en-GB" dirty="0"/>
              <a:t> or random numbers. Don’t generate them inside logic code, pass them in</a:t>
            </a:r>
          </a:p>
          <a:p>
            <a:pPr marL="171450" indent="-171450">
              <a:buFontTx/>
              <a:buChar char="-"/>
            </a:pPr>
            <a:r>
              <a:rPr lang="en-GB" dirty="0"/>
              <a:t>The watermark service injected </a:t>
            </a:r>
            <a:r>
              <a:rPr lang="en-GB"/>
              <a:t>from DI</a:t>
            </a:r>
            <a:endParaRPr lang="en-GB" dirty="0"/>
          </a:p>
          <a:p>
            <a:pPr marL="0" indent="0">
              <a:buFontTx/>
              <a:buNone/>
            </a:pPr>
            <a:endParaRPr lang="en-GB" dirty="0"/>
          </a:p>
          <a:p>
            <a:pPr marL="0" indent="0">
              <a:buFontTx/>
              <a:buNone/>
            </a:pPr>
            <a:r>
              <a:rPr lang="en-GB" dirty="0"/>
              <a:t>First special case here is the </a:t>
            </a:r>
            <a:r>
              <a:rPr lang="en-GB" dirty="0" err="1"/>
              <a:t>OutgoingMessages</a:t>
            </a:r>
            <a:r>
              <a:rPr lang="en-GB" dirty="0"/>
              <a:t>: all messages in this collection object will be published to the bus after all transactions (side effects) have completed</a:t>
            </a:r>
          </a:p>
          <a:p>
            <a:pPr marL="0" indent="0">
              <a:buFontTx/>
              <a:buNone/>
            </a:pPr>
            <a:r>
              <a:rPr lang="en-GB" dirty="0"/>
              <a:t>Use durable messaging (in- and outbox patterns) to ensure messages are persisted as part of the transaction and thus everything succeeds or fails together</a:t>
            </a:r>
          </a:p>
          <a:p>
            <a:pPr marL="0" indent="0">
              <a:buFontTx/>
              <a:buNone/>
            </a:pPr>
            <a:endParaRPr lang="en-GB" dirty="0"/>
          </a:p>
          <a:p>
            <a:pPr marL="0" indent="0">
              <a:buFontTx/>
              <a:buNone/>
            </a:pPr>
            <a:r>
              <a:rPr lang="en-GB" dirty="0"/>
              <a:t>Then the </a:t>
            </a:r>
            <a:r>
              <a:rPr lang="en-GB" dirty="0" err="1"/>
              <a:t>getPicture</a:t>
            </a:r>
            <a:r>
              <a:rPr lang="en-GB" dirty="0"/>
              <a:t> Func, in the case that loading of infrastructure takes a long time and it’s not guaranteed to be used</a:t>
            </a:r>
          </a:p>
          <a:p>
            <a:pPr marL="0" indent="0">
              <a:buFontTx/>
              <a:buNone/>
            </a:pPr>
            <a:r>
              <a:rPr lang="en-GB" dirty="0"/>
              <a:t>Use a Func to act as a easy to stub infrastructure alternative, still easy to:</a:t>
            </a:r>
          </a:p>
          <a:p>
            <a:pPr marL="171450" indent="-171450">
              <a:buFontTx/>
              <a:buChar char="-"/>
            </a:pPr>
            <a:r>
              <a:rPr lang="en-GB" dirty="0"/>
              <a:t>Test</a:t>
            </a:r>
          </a:p>
          <a:p>
            <a:pPr marL="171450" indent="-171450">
              <a:buFontTx/>
              <a:buChar char="-"/>
            </a:pPr>
            <a:r>
              <a:rPr lang="en-GB" dirty="0"/>
              <a:t>Replace</a:t>
            </a:r>
          </a:p>
          <a:p>
            <a:pPr marL="0" indent="0">
              <a:buFontTx/>
              <a:buNone/>
            </a:pPr>
            <a:endParaRPr lang="en-GB" dirty="0"/>
          </a:p>
          <a:p>
            <a:pPr marL="0" indent="0">
              <a:buFontTx/>
              <a:buNone/>
            </a:pPr>
            <a:r>
              <a:rPr lang="en-GB" dirty="0"/>
              <a:t>Notice that I’m explicitly passing the EF Insert and not the generic </a:t>
            </a:r>
            <a:r>
              <a:rPr lang="en-GB" dirty="0" err="1"/>
              <a:t>ISideEffect</a:t>
            </a:r>
            <a:r>
              <a:rPr lang="en-GB" dirty="0"/>
              <a:t> interface</a:t>
            </a:r>
          </a:p>
        </p:txBody>
      </p:sp>
      <p:sp>
        <p:nvSpPr>
          <p:cNvPr id="4" name="Slide Number Placeholder 3"/>
          <p:cNvSpPr>
            <a:spLocks noGrp="1"/>
          </p:cNvSpPr>
          <p:nvPr>
            <p:ph type="sldNum" sz="quarter" idx="5"/>
          </p:nvPr>
        </p:nvSpPr>
        <p:spPr/>
        <p:txBody>
          <a:bodyPr/>
          <a:lstStyle/>
          <a:p>
            <a:fld id="{45D302DE-834C-4394-AD70-13818F0AF35F}" type="slidenum">
              <a:rPr lang="en-BE" smtClean="0"/>
              <a:t>21</a:t>
            </a:fld>
            <a:endParaRPr lang="en-BE"/>
          </a:p>
        </p:txBody>
      </p:sp>
    </p:spTree>
    <p:extLst>
      <p:ext uri="{BB962C8B-B14F-4D97-AF65-F5344CB8AC3E}">
        <p14:creationId xmlns:p14="http://schemas.microsoft.com/office/powerpoint/2010/main" val="3082252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Wolverine gets the </a:t>
            </a:r>
            <a:r>
              <a:rPr lang="en-GB" dirty="0" err="1"/>
              <a:t>walkId</a:t>
            </a:r>
            <a:r>
              <a:rPr lang="en-GB" dirty="0"/>
              <a:t> from the </a:t>
            </a:r>
            <a:r>
              <a:rPr lang="en-GB" dirty="0" err="1"/>
              <a:t>url</a:t>
            </a:r>
            <a:r>
              <a:rPr lang="en-GB" dirty="0"/>
              <a:t> parameter and the </a:t>
            </a:r>
            <a:r>
              <a:rPr lang="en-GB" dirty="0" err="1"/>
              <a:t>DbContext</a:t>
            </a:r>
            <a:r>
              <a:rPr lang="en-GB" dirty="0"/>
              <a:t> from DI</a:t>
            </a:r>
          </a:p>
          <a:p>
            <a:r>
              <a:rPr lang="en-GB" dirty="0"/>
              <a:t>I load the walk and other walks that are not my own</a:t>
            </a:r>
          </a:p>
          <a:p>
            <a:endParaRPr lang="en-GB" dirty="0"/>
          </a:p>
          <a:p>
            <a:r>
              <a:rPr lang="en-GB" dirty="0"/>
              <a:t>Here the load image gets an actual implementation to load the real picture, this can be parameterised should I need to pass in the name of the picture</a:t>
            </a:r>
          </a:p>
          <a:p>
            <a:endParaRPr lang="en-GB" dirty="0"/>
          </a:p>
          <a:p>
            <a:r>
              <a:rPr lang="en-GB" dirty="0"/>
              <a:t>Wolverine can pass each item independently on to subsequent Validate and Handle methods, so I have a lot of flexibility with the data</a:t>
            </a:r>
          </a:p>
          <a:p>
            <a:r>
              <a:rPr lang="en-GB" dirty="0"/>
              <a:t>I.e. Validate needs only the walk and the date, then it can just ask for that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22</a:t>
            </a:fld>
            <a:endParaRPr lang="en-BE"/>
          </a:p>
        </p:txBody>
      </p:sp>
    </p:spTree>
    <p:extLst>
      <p:ext uri="{BB962C8B-B14F-4D97-AF65-F5344CB8AC3E}">
        <p14:creationId xmlns:p14="http://schemas.microsoft.com/office/powerpoint/2010/main" val="2898163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pillows can unexpectedly explode while innocent puppies are sleeping on them</a:t>
            </a:r>
          </a:p>
          <a:p>
            <a:r>
              <a:rPr lang="en-GB" dirty="0"/>
              <a:t>The same thing can happen in our systems, things go wrong and blow up in our face</a:t>
            </a:r>
          </a:p>
          <a:p>
            <a:endParaRPr lang="en-GB" dirty="0"/>
          </a:p>
          <a:p>
            <a:r>
              <a:rPr lang="en-GB" dirty="0"/>
              <a:t>You can find the settings for in- and outbox patterns, retries, error handling and all other resiliency settings that comes with Wolverine</a:t>
            </a:r>
          </a:p>
          <a:p>
            <a:r>
              <a:rPr lang="en-GB" dirty="0"/>
              <a:t>There are side effects for the database and file system operations</a:t>
            </a:r>
          </a:p>
          <a:p>
            <a:r>
              <a:rPr lang="en-GB" dirty="0"/>
              <a:t>But what about </a:t>
            </a:r>
            <a:r>
              <a:rPr lang="en-GB" dirty="0" err="1"/>
              <a:t>exernal</a:t>
            </a:r>
            <a:r>
              <a:rPr lang="en-GB" dirty="0"/>
              <a:t> systems: calling </a:t>
            </a:r>
            <a:r>
              <a:rPr lang="en-GB" dirty="0" err="1"/>
              <a:t>api’s</a:t>
            </a:r>
            <a:r>
              <a:rPr lang="en-GB" dirty="0"/>
              <a:t> and webhooks, sending email/</a:t>
            </a:r>
            <a:r>
              <a:rPr lang="en-GB" dirty="0" err="1"/>
              <a:t>sms</a:t>
            </a:r>
            <a:r>
              <a:rPr lang="en-GB" dirty="0"/>
              <a:t>/etc</a:t>
            </a:r>
          </a:p>
          <a:p>
            <a:r>
              <a:rPr lang="en-GB" dirty="0"/>
              <a:t>Namely, things that can go wrong, but you don’t want to go through your whole business flow again</a:t>
            </a:r>
          </a:p>
          <a:p>
            <a:r>
              <a:rPr lang="en-GB" dirty="0"/>
              <a:t>Use business event or command and have technical handlers process these events</a:t>
            </a:r>
          </a:p>
        </p:txBody>
      </p:sp>
      <p:sp>
        <p:nvSpPr>
          <p:cNvPr id="4" name="Slide Number Placeholder 3"/>
          <p:cNvSpPr>
            <a:spLocks noGrp="1"/>
          </p:cNvSpPr>
          <p:nvPr>
            <p:ph type="sldNum" sz="quarter" idx="5"/>
          </p:nvPr>
        </p:nvSpPr>
        <p:spPr/>
        <p:txBody>
          <a:bodyPr/>
          <a:lstStyle/>
          <a:p>
            <a:fld id="{45D302DE-834C-4394-AD70-13818F0AF35F}" type="slidenum">
              <a:rPr lang="en-BE" smtClean="0"/>
              <a:t>23</a:t>
            </a:fld>
            <a:endParaRPr lang="en-BE"/>
          </a:p>
        </p:txBody>
      </p:sp>
    </p:spTree>
    <p:extLst>
      <p:ext uri="{BB962C8B-B14F-4D97-AF65-F5344CB8AC3E}">
        <p14:creationId xmlns:p14="http://schemas.microsoft.com/office/powerpoint/2010/main" val="383538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753C4-E69E-442F-1C1B-9EEC77B2B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82D1E-CAD2-022A-B7AA-53BDC3159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4665A-56A2-7D3B-3CF0-9607E79A4575}"/>
              </a:ext>
            </a:extLst>
          </p:cNvPr>
          <p:cNvSpPr>
            <a:spLocks noGrp="1"/>
          </p:cNvSpPr>
          <p:nvPr>
            <p:ph type="body" idx="1"/>
          </p:nvPr>
        </p:nvSpPr>
        <p:spPr/>
        <p:txBody>
          <a:bodyPr/>
          <a:lstStyle/>
          <a:p>
            <a:r>
              <a:rPr lang="en-GB" dirty="0"/>
              <a:t>Sending email, calling http </a:t>
            </a:r>
            <a:r>
              <a:rPr lang="en-GB" dirty="0" err="1"/>
              <a:t>endoints</a:t>
            </a:r>
            <a:r>
              <a:rPr lang="en-GB" dirty="0"/>
              <a:t>, communicating with external systems in general should not be done through side effects</a:t>
            </a:r>
          </a:p>
          <a:p>
            <a:r>
              <a:rPr lang="en-GB" dirty="0"/>
              <a:t>These things can go wrong for several of reasons</a:t>
            </a:r>
          </a:p>
          <a:p>
            <a:r>
              <a:rPr lang="en-GB" dirty="0"/>
              <a:t>And unexpectedly</a:t>
            </a:r>
          </a:p>
          <a:p>
            <a:r>
              <a:rPr lang="en-GB" dirty="0"/>
              <a:t>I don’t want to retry the whole business logic if I know I just need to try resending the email</a:t>
            </a:r>
          </a:p>
          <a:p>
            <a:r>
              <a:rPr lang="en-GB" dirty="0"/>
              <a:t>That is why I send a business event to be handled by a technical handler</a:t>
            </a:r>
          </a:p>
          <a:p>
            <a:r>
              <a:rPr lang="en-GB" dirty="0"/>
              <a:t>When this fails after resiliency, a simple command can trigger the same part</a:t>
            </a:r>
          </a:p>
        </p:txBody>
      </p:sp>
      <p:sp>
        <p:nvSpPr>
          <p:cNvPr id="4" name="Slide Number Placeholder 3">
            <a:extLst>
              <a:ext uri="{FF2B5EF4-FFF2-40B4-BE49-F238E27FC236}">
                <a16:creationId xmlns:a16="http://schemas.microsoft.com/office/drawing/2014/main" id="{3FF343C5-93D8-37CD-0669-FFBF33C3E2D8}"/>
              </a:ext>
            </a:extLst>
          </p:cNvPr>
          <p:cNvSpPr>
            <a:spLocks noGrp="1"/>
          </p:cNvSpPr>
          <p:nvPr>
            <p:ph type="sldNum" sz="quarter" idx="5"/>
          </p:nvPr>
        </p:nvSpPr>
        <p:spPr/>
        <p:txBody>
          <a:bodyPr/>
          <a:lstStyle/>
          <a:p>
            <a:fld id="{45D302DE-834C-4394-AD70-13818F0AF35F}" type="slidenum">
              <a:rPr lang="en-BE" smtClean="0"/>
              <a:t>24</a:t>
            </a:fld>
            <a:endParaRPr lang="en-BE"/>
          </a:p>
        </p:txBody>
      </p:sp>
    </p:spTree>
    <p:extLst>
      <p:ext uri="{BB962C8B-B14F-4D97-AF65-F5344CB8AC3E}">
        <p14:creationId xmlns:p14="http://schemas.microsoft.com/office/powerpoint/2010/main" val="2561557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159B5-5908-BF3C-5279-9C57C3957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067DD-764D-7D7F-4220-C87FE2DFB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8986FA-8F1B-E628-2BB7-D2EB1A6688CE}"/>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9D4FD1C2-5C71-4FB7-B962-FC972B28DA2B}"/>
              </a:ext>
            </a:extLst>
          </p:cNvPr>
          <p:cNvSpPr>
            <a:spLocks noGrp="1"/>
          </p:cNvSpPr>
          <p:nvPr>
            <p:ph type="sldNum" sz="quarter" idx="5"/>
          </p:nvPr>
        </p:nvSpPr>
        <p:spPr/>
        <p:txBody>
          <a:bodyPr/>
          <a:lstStyle/>
          <a:p>
            <a:fld id="{45D302DE-834C-4394-AD70-13818F0AF35F}" type="slidenum">
              <a:rPr lang="en-BE" smtClean="0"/>
              <a:t>25</a:t>
            </a:fld>
            <a:endParaRPr lang="en-BE"/>
          </a:p>
        </p:txBody>
      </p:sp>
    </p:spTree>
    <p:extLst>
      <p:ext uri="{BB962C8B-B14F-4D97-AF65-F5344CB8AC3E}">
        <p14:creationId xmlns:p14="http://schemas.microsoft.com/office/powerpoint/2010/main" val="4227292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can see my dog testing the strength of this stick</a:t>
            </a:r>
          </a:p>
          <a:p>
            <a:r>
              <a:rPr lang="en-GB" dirty="0"/>
              <a:t>And just like her, I need to test my application</a:t>
            </a:r>
          </a:p>
          <a:p>
            <a:r>
              <a:rPr lang="en-GB" dirty="0"/>
              <a:t>With A-Frame architecture, I can simplify my tests</a:t>
            </a:r>
          </a:p>
          <a:p>
            <a:r>
              <a:rPr lang="en-GB" dirty="0"/>
              <a:t>Logic will be tested with unit tests</a:t>
            </a:r>
          </a:p>
          <a:p>
            <a:r>
              <a:rPr lang="en-GB" dirty="0"/>
              <a:t>Infrastructure will be tested with </a:t>
            </a:r>
            <a:r>
              <a:rPr lang="en-GB"/>
              <a:t>integration tests</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26</a:t>
            </a:fld>
            <a:endParaRPr lang="en-BE"/>
          </a:p>
        </p:txBody>
      </p:sp>
    </p:spTree>
    <p:extLst>
      <p:ext uri="{BB962C8B-B14F-4D97-AF65-F5344CB8AC3E}">
        <p14:creationId xmlns:p14="http://schemas.microsoft.com/office/powerpoint/2010/main" val="100454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E4CDB-1FCF-CA36-20FC-FB730D1FC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8A670-36A3-0BAA-AEA2-6624C83DE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FC771-1698-B803-2FC3-E340F664B866}"/>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7CF4AA89-26D7-0072-DFB4-2456D84CEDFC}"/>
              </a:ext>
            </a:extLst>
          </p:cNvPr>
          <p:cNvSpPr>
            <a:spLocks noGrp="1"/>
          </p:cNvSpPr>
          <p:nvPr>
            <p:ph type="sldNum" sz="quarter" idx="5"/>
          </p:nvPr>
        </p:nvSpPr>
        <p:spPr/>
        <p:txBody>
          <a:bodyPr/>
          <a:lstStyle/>
          <a:p>
            <a:fld id="{45D302DE-834C-4394-AD70-13818F0AF35F}" type="slidenum">
              <a:rPr lang="en-BE" smtClean="0"/>
              <a:t>27</a:t>
            </a:fld>
            <a:endParaRPr lang="en-BE"/>
          </a:p>
        </p:txBody>
      </p:sp>
    </p:spTree>
    <p:extLst>
      <p:ext uri="{BB962C8B-B14F-4D97-AF65-F5344CB8AC3E}">
        <p14:creationId xmlns:p14="http://schemas.microsoft.com/office/powerpoint/2010/main" val="1831622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B5CCD-00D3-8F9C-51D9-FBF5156A8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6807B-2CCA-EEE1-18B2-7DC101164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22C39-23F8-FDC3-E9CC-E19FEA6FE340}"/>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18C98690-04D0-CB7A-033E-FC364726ACF7}"/>
              </a:ext>
            </a:extLst>
          </p:cNvPr>
          <p:cNvSpPr>
            <a:spLocks noGrp="1"/>
          </p:cNvSpPr>
          <p:nvPr>
            <p:ph type="sldNum" sz="quarter" idx="5"/>
          </p:nvPr>
        </p:nvSpPr>
        <p:spPr/>
        <p:txBody>
          <a:bodyPr/>
          <a:lstStyle/>
          <a:p>
            <a:fld id="{45D302DE-834C-4394-AD70-13818F0AF35F}" type="slidenum">
              <a:rPr lang="en-BE" smtClean="0"/>
              <a:t>28</a:t>
            </a:fld>
            <a:endParaRPr lang="en-BE"/>
          </a:p>
        </p:txBody>
      </p:sp>
    </p:spTree>
    <p:extLst>
      <p:ext uri="{BB962C8B-B14F-4D97-AF65-F5344CB8AC3E}">
        <p14:creationId xmlns:p14="http://schemas.microsoft.com/office/powerpoint/2010/main" val="1663877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I’ve separated infrastructure and logic</a:t>
            </a:r>
          </a:p>
          <a:p>
            <a:r>
              <a:rPr lang="en-GB" dirty="0"/>
              <a:t>That my tests are a lot simpler and, in many cases, faster</a:t>
            </a:r>
          </a:p>
          <a:p>
            <a:r>
              <a:rPr lang="en-GB" dirty="0"/>
              <a:t>Now that my code is more maintainable, readable and testable</a:t>
            </a:r>
          </a:p>
          <a:p>
            <a:r>
              <a:rPr lang="en-GB" dirty="0"/>
              <a:t>I can relax just like my dog</a:t>
            </a:r>
          </a:p>
        </p:txBody>
      </p:sp>
      <p:sp>
        <p:nvSpPr>
          <p:cNvPr id="4" name="Slide Number Placeholder 3"/>
          <p:cNvSpPr>
            <a:spLocks noGrp="1"/>
          </p:cNvSpPr>
          <p:nvPr>
            <p:ph type="sldNum" sz="quarter" idx="5"/>
          </p:nvPr>
        </p:nvSpPr>
        <p:spPr/>
        <p:txBody>
          <a:bodyPr/>
          <a:lstStyle/>
          <a:p>
            <a:fld id="{45D302DE-834C-4394-AD70-13818F0AF35F}" type="slidenum">
              <a:rPr lang="en-BE" smtClean="0"/>
              <a:t>29</a:t>
            </a:fld>
            <a:endParaRPr lang="en-BE"/>
          </a:p>
        </p:txBody>
      </p:sp>
    </p:spTree>
    <p:extLst>
      <p:ext uri="{BB962C8B-B14F-4D97-AF65-F5344CB8AC3E}">
        <p14:creationId xmlns:p14="http://schemas.microsoft.com/office/powerpoint/2010/main" val="2701355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2929E-4949-3A81-21AD-64E643143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7F328-8258-A2BF-CCD8-1BC0F39487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E438CA-8D21-8151-561E-90CC8C743CE3}"/>
              </a:ext>
            </a:extLst>
          </p:cNvPr>
          <p:cNvSpPr>
            <a:spLocks noGrp="1"/>
          </p:cNvSpPr>
          <p:nvPr>
            <p:ph type="body" idx="1"/>
          </p:nvPr>
        </p:nvSpPr>
        <p:spPr/>
        <p:txBody>
          <a:bodyPr/>
          <a:lstStyle/>
          <a:p>
            <a:endParaRPr lang="en-BE" dirty="0"/>
          </a:p>
        </p:txBody>
      </p:sp>
      <p:sp>
        <p:nvSpPr>
          <p:cNvPr id="4" name="Slide Number Placeholder 3">
            <a:extLst>
              <a:ext uri="{FF2B5EF4-FFF2-40B4-BE49-F238E27FC236}">
                <a16:creationId xmlns:a16="http://schemas.microsoft.com/office/drawing/2014/main" id="{9A20E8C2-D31D-D9F0-DE22-B1DA1F3ABECF}"/>
              </a:ext>
            </a:extLst>
          </p:cNvPr>
          <p:cNvSpPr>
            <a:spLocks noGrp="1"/>
          </p:cNvSpPr>
          <p:nvPr>
            <p:ph type="sldNum" sz="quarter" idx="5"/>
          </p:nvPr>
        </p:nvSpPr>
        <p:spPr/>
        <p:txBody>
          <a:bodyPr/>
          <a:lstStyle/>
          <a:p>
            <a:fld id="{45D302DE-834C-4394-AD70-13818F0AF35F}" type="slidenum">
              <a:rPr lang="en-BE" smtClean="0"/>
              <a:t>30</a:t>
            </a:fld>
            <a:endParaRPr lang="en-BE"/>
          </a:p>
        </p:txBody>
      </p:sp>
    </p:spTree>
    <p:extLst>
      <p:ext uri="{BB962C8B-B14F-4D97-AF65-F5344CB8AC3E}">
        <p14:creationId xmlns:p14="http://schemas.microsoft.com/office/powerpoint/2010/main" val="211099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architectural pattern</a:t>
            </a:r>
          </a:p>
          <a:p>
            <a:r>
              <a:rPr lang="en-GB" dirty="0"/>
              <a:t>Pairs well with modular monolith or vertical slice architectures</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4</a:t>
            </a:fld>
            <a:endParaRPr lang="en-BE"/>
          </a:p>
        </p:txBody>
      </p:sp>
    </p:spTree>
    <p:extLst>
      <p:ext uri="{BB962C8B-B14F-4D97-AF65-F5344CB8AC3E}">
        <p14:creationId xmlns:p14="http://schemas.microsoft.com/office/powerpoint/2010/main" val="1897149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separate classes for these systems to encapsulate them</a:t>
            </a:r>
          </a:p>
          <a:p>
            <a:r>
              <a:rPr lang="en-GB" dirty="0"/>
              <a:t>No need for abstractions as the separation from logic takes care of this, keep it simple and straightforward (KISS)</a:t>
            </a:r>
          </a:p>
          <a:p>
            <a:r>
              <a:rPr lang="en-GB" dirty="0"/>
              <a:t>Do use available frameworks and libraries to help with this</a:t>
            </a:r>
          </a:p>
          <a:p>
            <a:r>
              <a:rPr lang="en-GB" dirty="0" err="1"/>
              <a:t>IOptions</a:t>
            </a:r>
            <a:r>
              <a:rPr lang="en-GB" dirty="0"/>
              <a:t> and </a:t>
            </a:r>
            <a:r>
              <a:rPr lang="en-GB" dirty="0" err="1"/>
              <a:t>TimeProvider</a:t>
            </a:r>
            <a:r>
              <a:rPr lang="en-GB" dirty="0"/>
              <a:t> from dotnet springs to mind</a:t>
            </a:r>
          </a:p>
          <a:p>
            <a:r>
              <a:rPr lang="en-GB" dirty="0"/>
              <a:t>Do add observability, preferably through </a:t>
            </a:r>
            <a:r>
              <a:rPr lang="en-GB" dirty="0" err="1"/>
              <a:t>OpenTelemetry</a:t>
            </a: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5</a:t>
            </a:fld>
            <a:endParaRPr lang="en-BE"/>
          </a:p>
        </p:txBody>
      </p:sp>
    </p:spTree>
    <p:extLst>
      <p:ext uri="{BB962C8B-B14F-4D97-AF65-F5344CB8AC3E}">
        <p14:creationId xmlns:p14="http://schemas.microsoft.com/office/powerpoint/2010/main" val="134974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business logic, but I prefer the more generic term</a:t>
            </a:r>
          </a:p>
          <a:p>
            <a:r>
              <a:rPr lang="en-GB" dirty="0"/>
              <a:t>For example: Watermark service (inject or new it up), feed it picture, get picture with watermark back, no side effects</a:t>
            </a:r>
          </a:p>
          <a:p>
            <a:r>
              <a:rPr lang="en-GB" dirty="0"/>
              <a:t>Easy for testing, check that the watermark service works nicely</a:t>
            </a:r>
          </a:p>
          <a:p>
            <a:r>
              <a:rPr lang="en-GB" dirty="0"/>
              <a:t>Does that make tests brittle, yes but in a good way. When changing a service, you immediately know where it breaks</a:t>
            </a:r>
          </a:p>
          <a:p>
            <a:r>
              <a:rPr lang="en-GB" dirty="0"/>
              <a:t>When enough tests break, should you reuse or should you duplicate because it’s something else</a:t>
            </a:r>
          </a:p>
          <a:p>
            <a:endParaRPr lang="en-GB" dirty="0"/>
          </a:p>
          <a:p>
            <a:r>
              <a:rPr lang="en-GB" dirty="0"/>
              <a:t>Lastly, return decisions: save this to disk, update this in the </a:t>
            </a:r>
            <a:r>
              <a:rPr lang="en-GB" dirty="0" err="1"/>
              <a:t>db</a:t>
            </a:r>
            <a:r>
              <a:rPr lang="en-GB" dirty="0"/>
              <a:t>, notify these external systems, put these messages on the bus, etc.</a:t>
            </a:r>
          </a:p>
          <a:p>
            <a:r>
              <a:rPr lang="en-GB" dirty="0"/>
              <a:t>Logic should be pure, look up this functional programming paradigm</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6</a:t>
            </a:fld>
            <a:endParaRPr lang="en-BE"/>
          </a:p>
        </p:txBody>
      </p:sp>
    </p:spTree>
    <p:extLst>
      <p:ext uri="{BB962C8B-B14F-4D97-AF65-F5344CB8AC3E}">
        <p14:creationId xmlns:p14="http://schemas.microsoft.com/office/powerpoint/2010/main" val="73975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7</a:t>
            </a:fld>
            <a:endParaRPr lang="en-BE"/>
          </a:p>
        </p:txBody>
      </p:sp>
    </p:spTree>
    <p:extLst>
      <p:ext uri="{BB962C8B-B14F-4D97-AF65-F5344CB8AC3E}">
        <p14:creationId xmlns:p14="http://schemas.microsoft.com/office/powerpoint/2010/main" val="4152090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Dog walking app to see which friends we meet</a:t>
            </a:r>
          </a:p>
          <a:p>
            <a:r>
              <a:rPr lang="en-GB" dirty="0"/>
              <a:t>Simple app, unfinished</a:t>
            </a:r>
          </a:p>
          <a:p>
            <a:r>
              <a:rPr lang="en-GB" dirty="0"/>
              <a:t>Gloss over “details” such as entity framework setup</a:t>
            </a:r>
          </a:p>
          <a:p>
            <a:r>
              <a:rPr lang="en-GB" dirty="0"/>
              <a:t>Showcase of techniques</a:t>
            </a:r>
          </a:p>
          <a:p>
            <a:r>
              <a:rPr lang="en-GB" dirty="0"/>
              <a:t>Accept pull requests</a:t>
            </a:r>
          </a:p>
          <a:p>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8</a:t>
            </a:fld>
            <a:endParaRPr lang="en-BE"/>
          </a:p>
        </p:txBody>
      </p:sp>
    </p:spTree>
    <p:extLst>
      <p:ext uri="{BB962C8B-B14F-4D97-AF65-F5344CB8AC3E}">
        <p14:creationId xmlns:p14="http://schemas.microsoft.com/office/powerpoint/2010/main" val="2523058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minimal API, I’ve created a controller, called the infra, called the logic and handled the decisions of the logic in infra again</a:t>
            </a:r>
          </a:p>
          <a:p>
            <a:r>
              <a:rPr lang="en-GB" dirty="0"/>
              <a:t>I would not put infrastructure code directly into my controller, a </a:t>
            </a:r>
            <a:r>
              <a:rPr lang="en-GB" dirty="0" err="1"/>
              <a:t>DbContext</a:t>
            </a:r>
            <a:r>
              <a:rPr lang="en-GB" dirty="0"/>
              <a:t> hides the implementation so I’m fine with that</a:t>
            </a:r>
          </a:p>
          <a:p>
            <a:r>
              <a:rPr lang="en-GB" dirty="0"/>
              <a:t>If I would need to access the file system or network or </a:t>
            </a:r>
            <a:r>
              <a:rPr lang="en-GB" dirty="0" err="1"/>
              <a:t>date&amp;time</a:t>
            </a:r>
            <a:r>
              <a:rPr lang="en-GB" dirty="0"/>
              <a:t>, I would use abstractions or classes that encapsulate that code</a:t>
            </a:r>
          </a:p>
        </p:txBody>
      </p:sp>
      <p:sp>
        <p:nvSpPr>
          <p:cNvPr id="4" name="Slide Number Placeholder 3"/>
          <p:cNvSpPr>
            <a:spLocks noGrp="1"/>
          </p:cNvSpPr>
          <p:nvPr>
            <p:ph type="sldNum" sz="quarter" idx="5"/>
          </p:nvPr>
        </p:nvSpPr>
        <p:spPr/>
        <p:txBody>
          <a:bodyPr/>
          <a:lstStyle/>
          <a:p>
            <a:fld id="{45D302DE-834C-4394-AD70-13818F0AF35F}" type="slidenum">
              <a:rPr lang="en-BE" smtClean="0"/>
              <a:t>9</a:t>
            </a:fld>
            <a:endParaRPr lang="en-BE"/>
          </a:p>
        </p:txBody>
      </p:sp>
    </p:spTree>
    <p:extLst>
      <p:ext uri="{BB962C8B-B14F-4D97-AF65-F5344CB8AC3E}">
        <p14:creationId xmlns:p14="http://schemas.microsoft.com/office/powerpoint/2010/main" val="411328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logic is quite straightforward and easy, just decide whether to create a new dog or refer to an existing one</a:t>
            </a:r>
          </a:p>
          <a:p>
            <a:r>
              <a:rPr lang="en-GB" dirty="0"/>
              <a:t>The return object is the closest I can get to a Discriminated union</a:t>
            </a:r>
          </a:p>
          <a:p>
            <a:r>
              <a:rPr lang="en-GB" dirty="0"/>
              <a:t>This might be a bit simplistic, but it conveys the power of the architecture</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10</a:t>
            </a:fld>
            <a:endParaRPr lang="en-BE"/>
          </a:p>
        </p:txBody>
      </p:sp>
    </p:spTree>
    <p:extLst>
      <p:ext uri="{BB962C8B-B14F-4D97-AF65-F5344CB8AC3E}">
        <p14:creationId xmlns:p14="http://schemas.microsoft.com/office/powerpoint/2010/main" val="1161994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8A46-849D-4139-24F2-25D100856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669BB72-DACC-14CE-1032-E5176B26AC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E31B004B-55B4-0769-68BD-6DF75EACC087}"/>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D99AFDD9-0A78-23CC-BB46-A3376B1B6E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47DD64-A217-7C61-F2BD-CFDA6C1C4AE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259075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FAAD-5187-77C4-DF91-810112E740D4}"/>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61365A64-2C9B-5F8E-83D6-B51E058DEC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A898058-7F32-FD45-058F-087A8B63BF0D}"/>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940F6081-E2E7-05CF-82D7-A697828F8E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498EC-4BF2-47C5-7E1E-DD378A41FDB2}"/>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37186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D663D7-60B1-6D29-2249-47E8C07945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CA9933F8-C1E8-32D9-C0B3-5B40C1601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88EB1341-827C-DF2E-A6C9-CB4C117EB33D}"/>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D7AC67B2-006A-9E47-B4BA-57C4B3B0D4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1EFD04B-085C-A116-C584-9672C7F47DE6}"/>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432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D31A-DB84-D3A0-6A26-706E23653E63}"/>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0F24BAB4-6025-BBD0-A10D-D52B5F476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5AC0CD3-80C9-1927-1771-01FE6D8E31CB}"/>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F77CF8E5-41B6-7204-2384-7376D3FDDCC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85F1EDA-5ACC-E889-A8CC-3B23536E7A8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6182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3F64-1B79-9A7A-C669-31FB36C20E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3E855A12-0EA1-AF89-4D64-614400752A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C13F3-D6B2-B7CF-5F7F-F6D686970ADA}"/>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9C892EB3-E31B-277C-6423-2A238D8E92D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3F3AD7-D289-EF71-FADE-99012EF8FC1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79432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D576-8F99-C9CC-7F99-2455C9F2DD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CBB80264-6197-DD29-22FB-175C414D8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C4304639-D08D-683C-ECD2-1AA26C5A58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4BC08BBD-13C1-91D0-49E2-291D987AB3E0}"/>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6" name="Footer Placeholder 5">
            <a:extLst>
              <a:ext uri="{FF2B5EF4-FFF2-40B4-BE49-F238E27FC236}">
                <a16:creationId xmlns:a16="http://schemas.microsoft.com/office/drawing/2014/main" id="{00BE3C72-4FCD-7E1E-1876-8DD913B0E871}"/>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787D5A6-BBFE-C387-AFBE-44DFAEE95ABF}"/>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237685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2FE8-14C6-BA6E-3206-6972DC980FCF}"/>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2F38A65A-A9F9-07FD-0640-DEE03EC04E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2A52C-A7E0-5E93-AE5F-FB6A13DC7C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202A747A-ED49-6A61-AF11-6709D87D5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6A7D20-D776-6DA2-77FA-20F5FA1E7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D78B7DD4-1B9D-FA3E-9A35-917FF1577A28}"/>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8" name="Footer Placeholder 7">
            <a:extLst>
              <a:ext uri="{FF2B5EF4-FFF2-40B4-BE49-F238E27FC236}">
                <a16:creationId xmlns:a16="http://schemas.microsoft.com/office/drawing/2014/main" id="{FF213DF8-DAE9-FAB0-8A26-4E09282FB3A7}"/>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F9F9FCF-9E8B-46C2-3353-2AA23052534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6505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2EF-3454-E3A9-6442-20144F1F9AF6}"/>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7851CFC7-B6DE-E852-0C6F-5E7F1F3770E2}"/>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4" name="Footer Placeholder 3">
            <a:extLst>
              <a:ext uri="{FF2B5EF4-FFF2-40B4-BE49-F238E27FC236}">
                <a16:creationId xmlns:a16="http://schemas.microsoft.com/office/drawing/2014/main" id="{20D0C15E-1570-9B53-4288-9555514D5910}"/>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FB75F04A-5BA8-9AB6-CAA1-D77725EA36D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1053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80EBC-A853-5FF6-B6F0-F42DB84A9F07}"/>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3" name="Footer Placeholder 2">
            <a:extLst>
              <a:ext uri="{FF2B5EF4-FFF2-40B4-BE49-F238E27FC236}">
                <a16:creationId xmlns:a16="http://schemas.microsoft.com/office/drawing/2014/main" id="{884FE1B9-5466-5B55-7EF0-5CD9BDB953AF}"/>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0ECA2801-ED54-2C0E-82CF-3587807722B4}"/>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425686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DB39-2A2B-CBDB-4C38-3BC661C539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58F4F256-1FB8-7717-F8D9-BD84FDE9B1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0FC8EBF9-1F56-5B9C-24FD-7B5FB08F4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B2F81-D2B4-EB7E-8361-64CE2F106A6B}"/>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6" name="Footer Placeholder 5">
            <a:extLst>
              <a:ext uri="{FF2B5EF4-FFF2-40B4-BE49-F238E27FC236}">
                <a16:creationId xmlns:a16="http://schemas.microsoft.com/office/drawing/2014/main" id="{FA8059FA-A6A9-3C13-2525-D7189F6685B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90ADAFC-B29B-179B-90D4-D6CD8BF8E09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23505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AEA0-C5F0-9430-FB4A-D6E6BB364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7C1A941A-647D-EA31-763D-CE3A19C9D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4DBF92F6-11AC-D320-A1D5-32C42BDDA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16BA94-23BC-138C-9360-D0DCE437EFC9}"/>
              </a:ext>
            </a:extLst>
          </p:cNvPr>
          <p:cNvSpPr>
            <a:spLocks noGrp="1"/>
          </p:cNvSpPr>
          <p:nvPr>
            <p:ph type="dt" sz="half" idx="10"/>
          </p:nvPr>
        </p:nvSpPr>
        <p:spPr/>
        <p:txBody>
          <a:bodyPr/>
          <a:lstStyle/>
          <a:p>
            <a:fld id="{E6C830F1-3E01-4CC4-8B65-14396D797524}" type="datetimeFigureOut">
              <a:rPr lang="en-BE" smtClean="0"/>
              <a:t>20 May 2025</a:t>
            </a:fld>
            <a:endParaRPr lang="en-BE"/>
          </a:p>
        </p:txBody>
      </p:sp>
      <p:sp>
        <p:nvSpPr>
          <p:cNvPr id="6" name="Footer Placeholder 5">
            <a:extLst>
              <a:ext uri="{FF2B5EF4-FFF2-40B4-BE49-F238E27FC236}">
                <a16:creationId xmlns:a16="http://schemas.microsoft.com/office/drawing/2014/main" id="{392E7F3A-1606-0005-E893-505BD7A870C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141D3D5-99FE-5EA2-4125-81BCD42D791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849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A03A2E-FEB5-1573-4246-36A7F2F92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7E2462B-3F56-D85E-7A04-7BDD3BE48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9D761C4-7FE2-7D56-002A-668B0DB47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C830F1-3E01-4CC4-8B65-14396D797524}" type="datetimeFigureOut">
              <a:rPr lang="en-BE" smtClean="0"/>
              <a:t>20 May 2025</a:t>
            </a:fld>
            <a:endParaRPr lang="en-BE"/>
          </a:p>
        </p:txBody>
      </p:sp>
      <p:sp>
        <p:nvSpPr>
          <p:cNvPr id="5" name="Footer Placeholder 4">
            <a:extLst>
              <a:ext uri="{FF2B5EF4-FFF2-40B4-BE49-F238E27FC236}">
                <a16:creationId xmlns:a16="http://schemas.microsoft.com/office/drawing/2014/main" id="{E519AC9E-2BD6-35B3-1470-75E89D84A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66D1616-A4A2-E915-13F1-E486393A9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D0813D-7734-4495-BCC3-72CF7BDBB773}" type="slidenum">
              <a:rPr lang="en-BE" smtClean="0"/>
              <a:t>‹#›</a:t>
            </a:fld>
            <a:endParaRPr lang="en-BE"/>
          </a:p>
        </p:txBody>
      </p:sp>
    </p:spTree>
    <p:extLst>
      <p:ext uri="{BB962C8B-B14F-4D97-AF65-F5344CB8AC3E}">
        <p14:creationId xmlns:p14="http://schemas.microsoft.com/office/powerpoint/2010/main" val="1982451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Glass Exterior Of A Building Reflecting The Sky">
            <a:extLst>
              <a:ext uri="{FF2B5EF4-FFF2-40B4-BE49-F238E27FC236}">
                <a16:creationId xmlns:a16="http://schemas.microsoft.com/office/drawing/2014/main" id="{69E709BF-EB82-CACA-97CD-302ECCA13C3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ED640-3ABE-9FD0-AADA-12DD3332E1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A-Frame-mazing Architecture</a:t>
            </a:r>
            <a:endParaRPr lang="en-BE" sz="5200">
              <a:solidFill>
                <a:srgbClr val="FFFFFF"/>
              </a:solidFill>
            </a:endParaRPr>
          </a:p>
        </p:txBody>
      </p:sp>
    </p:spTree>
    <p:extLst>
      <p:ext uri="{BB962C8B-B14F-4D97-AF65-F5344CB8AC3E}">
        <p14:creationId xmlns:p14="http://schemas.microsoft.com/office/powerpoint/2010/main" val="394848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567AB2-D97E-427E-29B4-AA6516DF1F8C}"/>
              </a:ext>
            </a:extLst>
          </p:cNvPr>
          <p:cNvPicPr>
            <a:picLocks noChangeAspect="1"/>
          </p:cNvPicPr>
          <p:nvPr/>
        </p:nvPicPr>
        <p:blipFill>
          <a:blip r:embed="rId3"/>
          <a:stretch>
            <a:fillRect/>
          </a:stretch>
        </p:blipFill>
        <p:spPr>
          <a:xfrm>
            <a:off x="0" y="94941"/>
            <a:ext cx="12192000" cy="6668117"/>
          </a:xfrm>
          <a:prstGeom prst="rect">
            <a:avLst/>
          </a:prstGeom>
        </p:spPr>
      </p:pic>
    </p:spTree>
    <p:extLst>
      <p:ext uri="{BB962C8B-B14F-4D97-AF65-F5344CB8AC3E}">
        <p14:creationId xmlns:p14="http://schemas.microsoft.com/office/powerpoint/2010/main" val="383803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ding balance">
            <a:extLst>
              <a:ext uri="{FF2B5EF4-FFF2-40B4-BE49-F238E27FC236}">
                <a16:creationId xmlns:a16="http://schemas.microsoft.com/office/drawing/2014/main" id="{335C65C8-C776-4CFC-F7ED-529BBC32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17" y="-1270535"/>
            <a:ext cx="13079015" cy="9847729"/>
          </a:xfrm>
          <a:prstGeom prst="rect">
            <a:avLst/>
          </a:prstGeom>
        </p:spPr>
      </p:pic>
    </p:spTree>
    <p:extLst>
      <p:ext uri="{BB962C8B-B14F-4D97-AF65-F5344CB8AC3E}">
        <p14:creationId xmlns:p14="http://schemas.microsoft.com/office/powerpoint/2010/main" val="365226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3B7DB1-21CA-646D-F6BE-C7B6709F67E2}"/>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7E2DEA-B899-A505-FA9C-567AC3343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70380B7-8285-9311-2A6E-2263EB2EC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6904CA-3610-F7D7-765B-B0802D240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906C5EB-B442-835B-2973-B1362E889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AEB0AC-4826-3AA9-3734-30936595CD08}"/>
              </a:ext>
            </a:extLst>
          </p:cNvPr>
          <p:cNvSpPr>
            <a:spLocks noGrp="1"/>
          </p:cNvSpPr>
          <p:nvPr>
            <p:ph type="title"/>
          </p:nvPr>
        </p:nvSpPr>
        <p:spPr>
          <a:xfrm>
            <a:off x="1371597" y="348865"/>
            <a:ext cx="10044023" cy="877729"/>
          </a:xfrm>
        </p:spPr>
        <p:txBody>
          <a:bodyPr anchor="ctr">
            <a:normAutofit/>
          </a:bodyPr>
          <a:lstStyle/>
          <a:p>
            <a:r>
              <a:rPr lang="en-US" sz="4000" kern="1200" dirty="0">
                <a:solidFill>
                  <a:srgbClr val="FFFFFF"/>
                </a:solidFill>
                <a:latin typeface="+mj-lt"/>
                <a:ea typeface="+mj-ea"/>
                <a:cs typeface="+mj-cs"/>
              </a:rPr>
              <a:t>Simplify where you can</a:t>
            </a:r>
            <a:endParaRPr lang="en-BE" sz="4000" dirty="0">
              <a:solidFill>
                <a:srgbClr val="FFFFFF"/>
              </a:solidFill>
            </a:endParaRPr>
          </a:p>
        </p:txBody>
      </p:sp>
      <p:pic>
        <p:nvPicPr>
          <p:cNvPr id="13" name="Picture 12" descr="A screenshot of a computer&#10;&#10;AI-generated content may be incorrect.">
            <a:extLst>
              <a:ext uri="{FF2B5EF4-FFF2-40B4-BE49-F238E27FC236}">
                <a16:creationId xmlns:a16="http://schemas.microsoft.com/office/drawing/2014/main" id="{738B5662-FF47-1A14-4594-8FA5A7A4A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33" y="2560077"/>
            <a:ext cx="11327549" cy="3313309"/>
          </a:xfrm>
          <a:prstGeom prst="rect">
            <a:avLst/>
          </a:prstGeom>
        </p:spPr>
      </p:pic>
    </p:spTree>
    <p:extLst>
      <p:ext uri="{BB962C8B-B14F-4D97-AF65-F5344CB8AC3E}">
        <p14:creationId xmlns:p14="http://schemas.microsoft.com/office/powerpoint/2010/main" val="225331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F4AE98-911E-5AA8-22F5-9D4CCEF8D55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C25224B-4778-C7BB-15F6-1245A1538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220EAD-E78A-1EA7-3C3D-57320C919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7B7B033-B8FD-B3FF-9E3F-59100A057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09DF35-41C4-776D-B087-0E85A102F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D30E52-5DE0-E90D-7610-8A6F40ED43F1}"/>
              </a:ext>
            </a:extLst>
          </p:cNvPr>
          <p:cNvSpPr>
            <a:spLocks noGrp="1"/>
          </p:cNvSpPr>
          <p:nvPr>
            <p:ph type="title"/>
          </p:nvPr>
        </p:nvSpPr>
        <p:spPr>
          <a:xfrm>
            <a:off x="1371597" y="348865"/>
            <a:ext cx="10044023" cy="877729"/>
          </a:xfrm>
        </p:spPr>
        <p:txBody>
          <a:bodyPr anchor="ctr">
            <a:normAutofit/>
          </a:bodyPr>
          <a:lstStyle/>
          <a:p>
            <a:r>
              <a:rPr lang="en-US" sz="4000" kern="1200" dirty="0">
                <a:solidFill>
                  <a:srgbClr val="FFFFFF"/>
                </a:solidFill>
                <a:latin typeface="+mj-lt"/>
                <a:ea typeface="+mj-ea"/>
                <a:cs typeface="+mj-cs"/>
              </a:rPr>
              <a:t>Not like this </a:t>
            </a:r>
            <a:r>
              <a:rPr lang="en-GB" sz="4000" kern="1200" dirty="0">
                <a:solidFill>
                  <a:srgbClr val="FFFFFF"/>
                </a:solidFill>
                <a:latin typeface="+mj-lt"/>
                <a:ea typeface="+mj-ea"/>
                <a:cs typeface="+mj-cs"/>
              </a:rPr>
              <a:t>⚠️</a:t>
            </a:r>
            <a:endParaRPr lang="en-BE" sz="4000" dirty="0">
              <a:solidFill>
                <a:srgbClr val="FFFFFF"/>
              </a:solidFill>
            </a:endParaRPr>
          </a:p>
        </p:txBody>
      </p:sp>
      <p:pic>
        <p:nvPicPr>
          <p:cNvPr id="6" name="Picture 5">
            <a:extLst>
              <a:ext uri="{FF2B5EF4-FFF2-40B4-BE49-F238E27FC236}">
                <a16:creationId xmlns:a16="http://schemas.microsoft.com/office/drawing/2014/main" id="{22A23939-4118-54B7-1255-15BAAEAD92E6}"/>
              </a:ext>
            </a:extLst>
          </p:cNvPr>
          <p:cNvPicPr>
            <a:picLocks noChangeAspect="1"/>
          </p:cNvPicPr>
          <p:nvPr/>
        </p:nvPicPr>
        <p:blipFill>
          <a:blip r:embed="rId3"/>
          <a:stretch>
            <a:fillRect/>
          </a:stretch>
        </p:blipFill>
        <p:spPr>
          <a:xfrm>
            <a:off x="1966182" y="1433709"/>
            <a:ext cx="8259635" cy="5424520"/>
          </a:xfrm>
          <a:prstGeom prst="rect">
            <a:avLst/>
          </a:prstGeom>
        </p:spPr>
      </p:pic>
    </p:spTree>
    <p:extLst>
      <p:ext uri="{BB962C8B-B14F-4D97-AF65-F5344CB8AC3E}">
        <p14:creationId xmlns:p14="http://schemas.microsoft.com/office/powerpoint/2010/main" val="182525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Low Ceremony Vertical Slice Architecture with Wolverine : r/dotnet">
            <a:extLst>
              <a:ext uri="{FF2B5EF4-FFF2-40B4-BE49-F238E27FC236}">
                <a16:creationId xmlns:a16="http://schemas.microsoft.com/office/drawing/2014/main" id="{409CECC2-7456-F87D-AA0E-B09E0047F5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1926235"/>
            <a:ext cx="6716272" cy="30055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9DC4CB-A67D-C68D-7E1F-B04F9DD4E0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34655" y="1342644"/>
            <a:ext cx="4172712" cy="417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7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AF6618-662B-865B-8BDB-A801AF9F62F2}"/>
              </a:ext>
            </a:extLst>
          </p:cNvPr>
          <p:cNvPicPr>
            <a:picLocks noChangeAspect="1"/>
          </p:cNvPicPr>
          <p:nvPr/>
        </p:nvPicPr>
        <p:blipFill>
          <a:blip r:embed="rId3"/>
          <a:stretch>
            <a:fillRect/>
          </a:stretch>
        </p:blipFill>
        <p:spPr>
          <a:xfrm>
            <a:off x="0" y="349183"/>
            <a:ext cx="12192000" cy="6159633"/>
          </a:xfrm>
          <a:prstGeom prst="rect">
            <a:avLst/>
          </a:prstGeom>
        </p:spPr>
      </p:pic>
    </p:spTree>
    <p:extLst>
      <p:ext uri="{BB962C8B-B14F-4D97-AF65-F5344CB8AC3E}">
        <p14:creationId xmlns:p14="http://schemas.microsoft.com/office/powerpoint/2010/main" val="1678854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6410-274E-B359-5E29-81F7E33C8DF0}"/>
              </a:ext>
            </a:extLst>
          </p:cNvPr>
          <p:cNvPicPr>
            <a:picLocks noChangeAspect="1"/>
          </p:cNvPicPr>
          <p:nvPr/>
        </p:nvPicPr>
        <p:blipFill>
          <a:blip r:embed="rId3"/>
          <a:stretch>
            <a:fillRect/>
          </a:stretch>
        </p:blipFill>
        <p:spPr>
          <a:xfrm>
            <a:off x="0" y="434219"/>
            <a:ext cx="12192000" cy="5989562"/>
          </a:xfrm>
          <a:prstGeom prst="rect">
            <a:avLst/>
          </a:prstGeom>
        </p:spPr>
      </p:pic>
    </p:spTree>
    <p:extLst>
      <p:ext uri="{BB962C8B-B14F-4D97-AF65-F5344CB8AC3E}">
        <p14:creationId xmlns:p14="http://schemas.microsoft.com/office/powerpoint/2010/main" val="2707701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7423AC-6ED7-B07D-ED4E-E10063158D8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800B15-A939-ABF6-485B-0304FAE47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095B37-BBE9-14AE-7583-494DDE612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FFF076-6D06-510F-9AAC-7C9181736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0C7AE73-B162-F67B-1BDB-DBDC9ABF5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084E69-1762-7E07-20B5-C85C34E3C5AA}"/>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Method signature</a:t>
            </a:r>
            <a:endParaRPr lang="en-BE" sz="4000" dirty="0">
              <a:solidFill>
                <a:srgbClr val="FFFFFF"/>
              </a:solidFill>
            </a:endParaRPr>
          </a:p>
        </p:txBody>
      </p:sp>
      <p:pic>
        <p:nvPicPr>
          <p:cNvPr id="7" name="Picture 6">
            <a:extLst>
              <a:ext uri="{FF2B5EF4-FFF2-40B4-BE49-F238E27FC236}">
                <a16:creationId xmlns:a16="http://schemas.microsoft.com/office/drawing/2014/main" id="{7B821710-63FF-BB8A-00D7-C9077D9DF835}"/>
              </a:ext>
            </a:extLst>
          </p:cNvPr>
          <p:cNvPicPr>
            <a:picLocks noChangeAspect="1"/>
          </p:cNvPicPr>
          <p:nvPr/>
        </p:nvPicPr>
        <p:blipFill>
          <a:blip r:embed="rId3"/>
          <a:stretch>
            <a:fillRect/>
          </a:stretch>
        </p:blipFill>
        <p:spPr>
          <a:xfrm>
            <a:off x="432225" y="3041499"/>
            <a:ext cx="11327549" cy="2350465"/>
          </a:xfrm>
          <a:prstGeom prst="rect">
            <a:avLst/>
          </a:prstGeom>
        </p:spPr>
      </p:pic>
    </p:spTree>
    <p:extLst>
      <p:ext uri="{BB962C8B-B14F-4D97-AF65-F5344CB8AC3E}">
        <p14:creationId xmlns:p14="http://schemas.microsoft.com/office/powerpoint/2010/main" val="3374781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FF800-3A3B-CB59-9271-1F93AC0B27D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A30F7BA-2CB5-98E3-BC70-3180F70E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E580103-0BD0-B260-0631-35EA517F8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C11CBF-23D9-9A87-8013-28E02D389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6BB59E-4855-3BEE-909F-51633289F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6C6FB3-2800-C2DC-50BA-C8061DE7917D}"/>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The body</a:t>
            </a:r>
            <a:endParaRPr lang="en-BE" sz="4000" dirty="0">
              <a:solidFill>
                <a:srgbClr val="FFFFFF"/>
              </a:solidFill>
            </a:endParaRPr>
          </a:p>
        </p:txBody>
      </p:sp>
      <p:pic>
        <p:nvPicPr>
          <p:cNvPr id="3" name="Picture 2">
            <a:extLst>
              <a:ext uri="{FF2B5EF4-FFF2-40B4-BE49-F238E27FC236}">
                <a16:creationId xmlns:a16="http://schemas.microsoft.com/office/drawing/2014/main" id="{2F69310F-5AE6-24CC-5F8B-9F6B74B7DE10}"/>
              </a:ext>
            </a:extLst>
          </p:cNvPr>
          <p:cNvPicPr>
            <a:picLocks noChangeAspect="1"/>
          </p:cNvPicPr>
          <p:nvPr/>
        </p:nvPicPr>
        <p:blipFill>
          <a:blip r:embed="rId3"/>
          <a:stretch>
            <a:fillRect/>
          </a:stretch>
        </p:blipFill>
        <p:spPr>
          <a:xfrm>
            <a:off x="432225" y="2078657"/>
            <a:ext cx="11327549" cy="4276150"/>
          </a:xfrm>
          <a:prstGeom prst="rect">
            <a:avLst/>
          </a:prstGeom>
        </p:spPr>
      </p:pic>
    </p:spTree>
    <p:extLst>
      <p:ext uri="{BB962C8B-B14F-4D97-AF65-F5344CB8AC3E}">
        <p14:creationId xmlns:p14="http://schemas.microsoft.com/office/powerpoint/2010/main" val="2901998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415C45-134A-FC52-D025-474968B80B0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C71E0A-1C7F-0BF9-5C99-C644120C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6074E2-12C6-53EB-40ED-6E521E87D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159584-5022-24CD-519B-ED267E07C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465322-877A-B768-CA4C-89D2CBC25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4806EB-C67B-7157-2781-C79622852238}"/>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Side effect</a:t>
            </a:r>
            <a:endParaRPr lang="en-BE" sz="4000" dirty="0">
              <a:solidFill>
                <a:srgbClr val="FFFFFF"/>
              </a:solidFill>
            </a:endParaRPr>
          </a:p>
        </p:txBody>
      </p:sp>
      <p:sp>
        <p:nvSpPr>
          <p:cNvPr id="4" name="Content Placeholder 2">
            <a:extLst>
              <a:ext uri="{FF2B5EF4-FFF2-40B4-BE49-F238E27FC236}">
                <a16:creationId xmlns:a16="http://schemas.microsoft.com/office/drawing/2014/main" id="{188FA8FF-A091-2449-25CD-5393C8C4F996}"/>
              </a:ext>
            </a:extLst>
          </p:cNvPr>
          <p:cNvSpPr>
            <a:spLocks noGrp="1"/>
          </p:cNvSpPr>
          <p:nvPr>
            <p:ph idx="1"/>
          </p:nvPr>
        </p:nvSpPr>
        <p:spPr>
          <a:xfrm>
            <a:off x="1371597" y="2099059"/>
            <a:ext cx="10515600" cy="4410076"/>
          </a:xfrm>
        </p:spPr>
        <p:txBody>
          <a:bodyPr>
            <a:normAutofit lnSpcReduction="10000"/>
          </a:bodyPr>
          <a:lstStyle/>
          <a:p>
            <a:r>
              <a:rPr lang="en-GB" sz="2800" dirty="0"/>
              <a:t>Infrastructure operation</a:t>
            </a:r>
          </a:p>
          <a:p>
            <a:endParaRPr lang="en-GB" sz="2800" dirty="0"/>
          </a:p>
          <a:p>
            <a:r>
              <a:rPr lang="en-GB" sz="2800" dirty="0"/>
              <a:t>Reusable</a:t>
            </a:r>
          </a:p>
          <a:p>
            <a:endParaRPr lang="en-GB" sz="2800" dirty="0"/>
          </a:p>
          <a:p>
            <a:r>
              <a:rPr lang="en-GB" sz="2800" dirty="0"/>
              <a:t>Returned explicitly</a:t>
            </a:r>
          </a:p>
          <a:p>
            <a:pPr marL="0" indent="0">
              <a:buNone/>
            </a:pPr>
            <a:endParaRPr lang="en-GB" sz="2800" dirty="0"/>
          </a:p>
          <a:p>
            <a:r>
              <a:rPr lang="en-GB" sz="2800" dirty="0"/>
              <a:t>Executed as part of the transaction of the request</a:t>
            </a:r>
          </a:p>
          <a:p>
            <a:endParaRPr lang="en-GB" sz="2800" dirty="0"/>
          </a:p>
          <a:p>
            <a:r>
              <a:rPr lang="en-GB" sz="2800" dirty="0"/>
              <a:t>Intended for database and file system operations</a:t>
            </a:r>
            <a:endParaRPr lang="en-BE" sz="2800" dirty="0"/>
          </a:p>
          <a:p>
            <a:endParaRPr lang="en-BE" dirty="0"/>
          </a:p>
        </p:txBody>
      </p:sp>
      <p:pic>
        <p:nvPicPr>
          <p:cNvPr id="5" name="Picture 4" descr="A screenshot of a computer screen&#10;&#10;AI-generated content may be incorrect.">
            <a:extLst>
              <a:ext uri="{FF2B5EF4-FFF2-40B4-BE49-F238E27FC236}">
                <a16:creationId xmlns:a16="http://schemas.microsoft.com/office/drawing/2014/main" id="{F4A7F09C-1D26-9EB8-6F6D-EFB163512D6E}"/>
              </a:ext>
            </a:extLst>
          </p:cNvPr>
          <p:cNvPicPr>
            <a:picLocks noChangeAspect="1"/>
          </p:cNvPicPr>
          <p:nvPr/>
        </p:nvPicPr>
        <p:blipFill>
          <a:blip r:embed="rId3"/>
          <a:stretch>
            <a:fillRect/>
          </a:stretch>
        </p:blipFill>
        <p:spPr>
          <a:xfrm>
            <a:off x="5696496" y="1574310"/>
            <a:ext cx="6495502" cy="3215273"/>
          </a:xfrm>
          <a:prstGeom prst="rect">
            <a:avLst/>
          </a:prstGeom>
        </p:spPr>
      </p:pic>
    </p:spTree>
    <p:extLst>
      <p:ext uri="{BB962C8B-B14F-4D97-AF65-F5344CB8AC3E}">
        <p14:creationId xmlns:p14="http://schemas.microsoft.com/office/powerpoint/2010/main" val="2697785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AAC746-FE9E-B549-58CD-113BA087FFDB}"/>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Ken Bonny</a:t>
            </a:r>
            <a:endParaRPr lang="en-BE" sz="4000">
              <a:solidFill>
                <a:srgbClr val="FFFFFF"/>
              </a:solidFill>
            </a:endParaRPr>
          </a:p>
        </p:txBody>
      </p:sp>
      <p:graphicFrame>
        <p:nvGraphicFramePr>
          <p:cNvPr id="5" name="Content Placeholder 2">
            <a:extLst>
              <a:ext uri="{FF2B5EF4-FFF2-40B4-BE49-F238E27FC236}">
                <a16:creationId xmlns:a16="http://schemas.microsoft.com/office/drawing/2014/main" id="{EDFA139A-7228-7AF9-D206-E7CFFE885E20}"/>
              </a:ext>
            </a:extLst>
          </p:cNvPr>
          <p:cNvGraphicFramePr>
            <a:graphicFrameLocks noGrp="1"/>
          </p:cNvGraphicFramePr>
          <p:nvPr>
            <p:ph idx="1"/>
            <p:extLst>
              <p:ext uri="{D42A27DB-BD31-4B8C-83A1-F6EECF244321}">
                <p14:modId xmlns:p14="http://schemas.microsoft.com/office/powerpoint/2010/main" val="326749124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926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Two dogs playing in the dirt">
            <a:extLst>
              <a:ext uri="{FF2B5EF4-FFF2-40B4-BE49-F238E27FC236}">
                <a16:creationId xmlns:a16="http://schemas.microsoft.com/office/drawing/2014/main" id="{36B0D70F-D2D3-B40B-6450-18E753E8DEE1}"/>
              </a:ext>
            </a:extLst>
          </p:cNvPr>
          <p:cNvPicPr>
            <a:picLocks noChangeAspect="1"/>
          </p:cNvPicPr>
          <p:nvPr/>
        </p:nvPicPr>
        <p:blipFill>
          <a:blip r:embed="rId3">
            <a:extLst>
              <a:ext uri="{28A0092B-C50C-407E-A947-70E740481C1C}">
                <a14:useLocalDpi xmlns:a14="http://schemas.microsoft.com/office/drawing/2010/main" val="0"/>
              </a:ext>
            </a:extLst>
          </a:blip>
          <a:srcRect t="19468" b="5795"/>
          <a:stretch/>
        </p:blipFill>
        <p:spPr>
          <a:xfrm>
            <a:off x="20" y="1282"/>
            <a:ext cx="12191980" cy="6856718"/>
          </a:xfrm>
          <a:prstGeom prst="rect">
            <a:avLst/>
          </a:prstGeom>
        </p:spPr>
      </p:pic>
    </p:spTree>
    <p:extLst>
      <p:ext uri="{BB962C8B-B14F-4D97-AF65-F5344CB8AC3E}">
        <p14:creationId xmlns:p14="http://schemas.microsoft.com/office/powerpoint/2010/main" val="333061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9545A9-CB2D-176C-7C0F-34A0C9041A5F}"/>
              </a:ext>
            </a:extLst>
          </p:cNvPr>
          <p:cNvPicPr>
            <a:picLocks noChangeAspect="1"/>
          </p:cNvPicPr>
          <p:nvPr/>
        </p:nvPicPr>
        <p:blipFill>
          <a:blip r:embed="rId3"/>
          <a:stretch>
            <a:fillRect/>
          </a:stretch>
        </p:blipFill>
        <p:spPr>
          <a:xfrm>
            <a:off x="0" y="12560"/>
            <a:ext cx="12192000" cy="6832879"/>
          </a:xfrm>
          <a:prstGeom prst="rect">
            <a:avLst/>
          </a:prstGeom>
        </p:spPr>
      </p:pic>
    </p:spTree>
    <p:extLst>
      <p:ext uri="{BB962C8B-B14F-4D97-AF65-F5344CB8AC3E}">
        <p14:creationId xmlns:p14="http://schemas.microsoft.com/office/powerpoint/2010/main" val="569880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51739E6-2D03-80F7-4E7C-003849469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8" name="Graphic 7">
            <a:extLst>
              <a:ext uri="{FF2B5EF4-FFF2-40B4-BE49-F238E27FC236}">
                <a16:creationId xmlns:a16="http://schemas.microsoft.com/office/drawing/2014/main" id="{8FAA5E26-86FD-660C-6209-852C87DCA5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0" name="Graphic 9">
            <a:extLst>
              <a:ext uri="{FF2B5EF4-FFF2-40B4-BE49-F238E27FC236}">
                <a16:creationId xmlns:a16="http://schemas.microsoft.com/office/drawing/2014/main" id="{33DA2A74-119F-A237-ADFE-11973A6D6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4" name="Picture 13">
            <a:extLst>
              <a:ext uri="{FF2B5EF4-FFF2-40B4-BE49-F238E27FC236}">
                <a16:creationId xmlns:a16="http://schemas.microsoft.com/office/drawing/2014/main" id="{4EC8F613-9EEC-26B7-0D96-E98BD0E37FAF}"/>
              </a:ext>
            </a:extLst>
          </p:cNvPr>
          <p:cNvPicPr>
            <a:picLocks noChangeAspect="1"/>
          </p:cNvPicPr>
          <p:nvPr/>
        </p:nvPicPr>
        <p:blipFill>
          <a:blip r:embed="rId5"/>
          <a:stretch>
            <a:fillRect/>
          </a:stretch>
        </p:blipFill>
        <p:spPr>
          <a:xfrm>
            <a:off x="0" y="195681"/>
            <a:ext cx="12192000" cy="6466637"/>
          </a:xfrm>
          <a:prstGeom prst="rect">
            <a:avLst/>
          </a:prstGeom>
        </p:spPr>
      </p:pic>
    </p:spTree>
    <p:extLst>
      <p:ext uri="{BB962C8B-B14F-4D97-AF65-F5344CB8AC3E}">
        <p14:creationId xmlns:p14="http://schemas.microsoft.com/office/powerpoint/2010/main" val="3594525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og sitting next to a cage&#10;&#10;AI-generated content may be incorrect.">
            <a:extLst>
              <a:ext uri="{FF2B5EF4-FFF2-40B4-BE49-F238E27FC236}">
                <a16:creationId xmlns:a16="http://schemas.microsoft.com/office/drawing/2014/main" id="{AE464032-A886-A9B5-553B-BC226E9627FE}"/>
              </a:ext>
            </a:extLst>
          </p:cNvPr>
          <p:cNvPicPr>
            <a:picLocks noChangeAspect="1"/>
          </p:cNvPicPr>
          <p:nvPr/>
        </p:nvPicPr>
        <p:blipFill>
          <a:blip r:embed="rId3">
            <a:extLst>
              <a:ext uri="{28A0092B-C50C-407E-A947-70E740481C1C}">
                <a14:useLocalDpi xmlns:a14="http://schemas.microsoft.com/office/drawing/2010/main" val="0"/>
              </a:ext>
            </a:extLst>
          </a:blip>
          <a:srcRect t="2274" b="22989"/>
          <a:stretch/>
        </p:blipFill>
        <p:spPr>
          <a:xfrm>
            <a:off x="20" y="1282"/>
            <a:ext cx="12191980" cy="6856718"/>
          </a:xfrm>
          <a:prstGeom prst="rect">
            <a:avLst/>
          </a:prstGeom>
        </p:spPr>
      </p:pic>
    </p:spTree>
    <p:extLst>
      <p:ext uri="{BB962C8B-B14F-4D97-AF65-F5344CB8AC3E}">
        <p14:creationId xmlns:p14="http://schemas.microsoft.com/office/powerpoint/2010/main" val="343264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2F8F70-866A-532B-EEB4-142746F6C74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AA6B759-985E-48D5-0373-1D6C4E11E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CB43986-1130-64C6-A470-D90512E75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D1A5FA0-E9F5-5363-0B4B-07CBA353F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98083C7-EC0B-C69F-8A2E-471898FFC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E49DF-0396-1AD0-DC66-3461388BEE44}"/>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Events</a:t>
            </a:r>
            <a:endParaRPr lang="en-BE" sz="4000" dirty="0">
              <a:solidFill>
                <a:srgbClr val="FFFFFF"/>
              </a:solidFill>
            </a:endParaRPr>
          </a:p>
        </p:txBody>
      </p:sp>
      <p:sp>
        <p:nvSpPr>
          <p:cNvPr id="11" name="Text Placeholder 3">
            <a:extLst>
              <a:ext uri="{FF2B5EF4-FFF2-40B4-BE49-F238E27FC236}">
                <a16:creationId xmlns:a16="http://schemas.microsoft.com/office/drawing/2014/main" id="{DDF34778-2DF2-A852-7AE7-53E34542CF35}"/>
              </a:ext>
            </a:extLst>
          </p:cNvPr>
          <p:cNvSpPr txBox="1">
            <a:spLocks/>
          </p:cNvSpPr>
          <p:nvPr/>
        </p:nvSpPr>
        <p:spPr>
          <a:xfrm>
            <a:off x="938213" y="1655276"/>
            <a:ext cx="5157787" cy="67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Business Event</a:t>
            </a:r>
            <a:endParaRPr lang="en-BE" b="1" dirty="0"/>
          </a:p>
        </p:txBody>
      </p:sp>
      <p:sp>
        <p:nvSpPr>
          <p:cNvPr id="13" name="Content Placeholder 4">
            <a:extLst>
              <a:ext uri="{FF2B5EF4-FFF2-40B4-BE49-F238E27FC236}">
                <a16:creationId xmlns:a16="http://schemas.microsoft.com/office/drawing/2014/main" id="{06B30F2B-19DD-9C5A-99C5-4AE99D4ADDCC}"/>
              </a:ext>
            </a:extLst>
          </p:cNvPr>
          <p:cNvSpPr txBox="1">
            <a:spLocks/>
          </p:cNvSpPr>
          <p:nvPr/>
        </p:nvSpPr>
        <p:spPr>
          <a:xfrm>
            <a:off x="938213" y="2552060"/>
            <a:ext cx="5157787" cy="4087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MetFriend</a:t>
            </a:r>
            <a:r>
              <a:rPr lang="en-GB" dirty="0"/>
              <a:t> </a:t>
            </a:r>
          </a:p>
          <a:p>
            <a:r>
              <a:rPr lang="en-GB" dirty="0"/>
              <a:t>Rest of the system needs to know what to listen for</a:t>
            </a:r>
          </a:p>
          <a:p>
            <a:r>
              <a:rPr lang="en-GB" dirty="0"/>
              <a:t>On a new functionality, that part knows what to listen for</a:t>
            </a:r>
          </a:p>
          <a:p>
            <a:r>
              <a:rPr lang="en-GB" dirty="0"/>
              <a:t>Getting an overview of a certain step can be difficult (what parts send email)</a:t>
            </a:r>
            <a:endParaRPr lang="en-BE" dirty="0"/>
          </a:p>
        </p:txBody>
      </p:sp>
      <p:sp>
        <p:nvSpPr>
          <p:cNvPr id="15" name="Text Placeholder 5">
            <a:extLst>
              <a:ext uri="{FF2B5EF4-FFF2-40B4-BE49-F238E27FC236}">
                <a16:creationId xmlns:a16="http://schemas.microsoft.com/office/drawing/2014/main" id="{6F2B409B-1B9E-7D45-278D-454278FB8ADE}"/>
              </a:ext>
            </a:extLst>
          </p:cNvPr>
          <p:cNvSpPr txBox="1">
            <a:spLocks/>
          </p:cNvSpPr>
          <p:nvPr/>
        </p:nvSpPr>
        <p:spPr>
          <a:xfrm>
            <a:off x="6270625" y="1655276"/>
            <a:ext cx="5183188" cy="678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Command</a:t>
            </a:r>
            <a:endParaRPr lang="en-BE" b="1" dirty="0"/>
          </a:p>
        </p:txBody>
      </p:sp>
      <p:sp>
        <p:nvSpPr>
          <p:cNvPr id="7" name="Content Placeholder 6">
            <a:extLst>
              <a:ext uri="{FF2B5EF4-FFF2-40B4-BE49-F238E27FC236}">
                <a16:creationId xmlns:a16="http://schemas.microsoft.com/office/drawing/2014/main" id="{29A0A0A1-23B5-C9D8-8D76-076461B52F48}"/>
              </a:ext>
            </a:extLst>
          </p:cNvPr>
          <p:cNvSpPr txBox="1">
            <a:spLocks/>
          </p:cNvSpPr>
          <p:nvPr/>
        </p:nvSpPr>
        <p:spPr>
          <a:xfrm>
            <a:off x="6270625" y="2552060"/>
            <a:ext cx="5183188" cy="4087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SendEmail</a:t>
            </a:r>
            <a:endParaRPr lang="en-GB" dirty="0"/>
          </a:p>
          <a:p>
            <a:r>
              <a:rPr lang="en-GB" dirty="0"/>
              <a:t>Current part of the system needs to know next steps</a:t>
            </a:r>
          </a:p>
          <a:p>
            <a:r>
              <a:rPr lang="en-GB" dirty="0"/>
              <a:t>Easy to resend without triggering other parts of the system</a:t>
            </a:r>
          </a:p>
          <a:p>
            <a:r>
              <a:rPr lang="en-GB" dirty="0"/>
              <a:t>On a new functionality, need to update all places it needs to happen</a:t>
            </a:r>
            <a:endParaRPr lang="en-BE" dirty="0"/>
          </a:p>
        </p:txBody>
      </p:sp>
    </p:spTree>
    <p:extLst>
      <p:ext uri="{BB962C8B-B14F-4D97-AF65-F5344CB8AC3E}">
        <p14:creationId xmlns:p14="http://schemas.microsoft.com/office/powerpoint/2010/main" val="150525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50D81A-99EC-499C-AB40-AA9A1172AEF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04FD9BE-01A5-0E3B-3C16-6CBAEFAE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7B3CFC-0E9A-0EC7-2AC6-18459528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9627D3A-0E88-2957-7435-2A5D9C6E7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A9E64F-66A0-6072-ABCD-8447C9D25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24C083-5685-ECE3-F509-7CC30A44839A}"/>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Technical Handlers</a:t>
            </a:r>
            <a:endParaRPr lang="en-BE" sz="4000" dirty="0">
              <a:solidFill>
                <a:srgbClr val="FFFFFF"/>
              </a:solidFill>
            </a:endParaRPr>
          </a:p>
        </p:txBody>
      </p:sp>
      <p:sp>
        <p:nvSpPr>
          <p:cNvPr id="4" name="Content Placeholder 2">
            <a:extLst>
              <a:ext uri="{FF2B5EF4-FFF2-40B4-BE49-F238E27FC236}">
                <a16:creationId xmlns:a16="http://schemas.microsoft.com/office/drawing/2014/main" id="{87E3A738-90D4-C9DC-0346-7A2CB3987886}"/>
              </a:ext>
            </a:extLst>
          </p:cNvPr>
          <p:cNvSpPr>
            <a:spLocks noGrp="1"/>
          </p:cNvSpPr>
          <p:nvPr>
            <p:ph idx="1"/>
          </p:nvPr>
        </p:nvSpPr>
        <p:spPr>
          <a:xfrm>
            <a:off x="1371597" y="2099059"/>
            <a:ext cx="10515600" cy="4410076"/>
          </a:xfrm>
        </p:spPr>
        <p:txBody>
          <a:bodyPr>
            <a:normAutofit/>
          </a:bodyPr>
          <a:lstStyle/>
          <a:p>
            <a:r>
              <a:rPr lang="en-GB" dirty="0"/>
              <a:t>Handles an event</a:t>
            </a:r>
          </a:p>
          <a:p>
            <a:endParaRPr lang="en-GB" sz="2800" dirty="0"/>
          </a:p>
          <a:p>
            <a:r>
              <a:rPr lang="en-GB" sz="2800" dirty="0"/>
              <a:t>Possibly a command as well</a:t>
            </a:r>
          </a:p>
          <a:p>
            <a:endParaRPr lang="en-GB" dirty="0"/>
          </a:p>
          <a:p>
            <a:r>
              <a:rPr lang="en-GB" dirty="0"/>
              <a:t>Part of the infrastructure code</a:t>
            </a:r>
          </a:p>
          <a:p>
            <a:endParaRPr lang="en-GB" sz="2800" dirty="0"/>
          </a:p>
          <a:p>
            <a:r>
              <a:rPr lang="en-GB" sz="2800" dirty="0"/>
              <a:t>Can be restarted or retried when fails</a:t>
            </a:r>
            <a:endParaRPr lang="en-BE" sz="2800" dirty="0"/>
          </a:p>
          <a:p>
            <a:endParaRPr lang="en-BE" dirty="0"/>
          </a:p>
        </p:txBody>
      </p:sp>
    </p:spTree>
    <p:extLst>
      <p:ext uri="{BB962C8B-B14F-4D97-AF65-F5344CB8AC3E}">
        <p14:creationId xmlns:p14="http://schemas.microsoft.com/office/powerpoint/2010/main" val="39171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og playing with a stick in the grass&#10;&#10;AI-generated content may be incorrect.">
            <a:extLst>
              <a:ext uri="{FF2B5EF4-FFF2-40B4-BE49-F238E27FC236}">
                <a16:creationId xmlns:a16="http://schemas.microsoft.com/office/drawing/2014/main" id="{B597E67F-CC3D-6A91-44DC-FC404FEDC8BD}"/>
              </a:ext>
            </a:extLst>
          </p:cNvPr>
          <p:cNvPicPr>
            <a:picLocks noChangeAspect="1"/>
          </p:cNvPicPr>
          <p:nvPr/>
        </p:nvPicPr>
        <p:blipFill>
          <a:blip r:embed="rId3">
            <a:extLst>
              <a:ext uri="{28A0092B-C50C-407E-A947-70E740481C1C}">
                <a14:useLocalDpi xmlns:a14="http://schemas.microsoft.com/office/drawing/2010/main" val="0"/>
              </a:ext>
            </a:extLst>
          </a:blip>
          <a:srcRect b="25263"/>
          <a:stretch>
            <a:fillRect/>
          </a:stretch>
        </p:blipFill>
        <p:spPr>
          <a:xfrm>
            <a:off x="20" y="1282"/>
            <a:ext cx="12191980" cy="6856718"/>
          </a:xfrm>
          <a:prstGeom prst="rect">
            <a:avLst/>
          </a:prstGeom>
        </p:spPr>
      </p:pic>
    </p:spTree>
    <p:extLst>
      <p:ext uri="{BB962C8B-B14F-4D97-AF65-F5344CB8AC3E}">
        <p14:creationId xmlns:p14="http://schemas.microsoft.com/office/powerpoint/2010/main" val="951069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C7EB7F-99AB-67FF-4FD7-71D77258500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71E20A0-5353-F5CB-6023-0EC1D621C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F64670-1B94-84BE-8628-A842B90FC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280BC7-10B2-7484-FD90-8A3BB6A56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0CE130-17F7-B7C0-101B-46480F006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C93B2D-1F4F-F80A-86B7-62FDD43B2E51}"/>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Testing logic</a:t>
            </a:r>
            <a:endParaRPr lang="en-BE" sz="4000" dirty="0">
              <a:solidFill>
                <a:srgbClr val="FFFFFF"/>
              </a:solidFill>
            </a:endParaRPr>
          </a:p>
        </p:txBody>
      </p:sp>
      <p:sp>
        <p:nvSpPr>
          <p:cNvPr id="8" name="Content Placeholder 3">
            <a:extLst>
              <a:ext uri="{FF2B5EF4-FFF2-40B4-BE49-F238E27FC236}">
                <a16:creationId xmlns:a16="http://schemas.microsoft.com/office/drawing/2014/main" id="{EABA8543-E4F4-BA66-2A2F-26B794FC4A45}"/>
              </a:ext>
            </a:extLst>
          </p:cNvPr>
          <p:cNvSpPr txBox="1">
            <a:spLocks/>
          </p:cNvSpPr>
          <p:nvPr/>
        </p:nvSpPr>
        <p:spPr>
          <a:xfrm>
            <a:off x="1371597" y="1924819"/>
            <a:ext cx="10044023" cy="45843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Unit tests</a:t>
            </a:r>
          </a:p>
          <a:p>
            <a:endParaRPr lang="en-GB" dirty="0"/>
          </a:p>
          <a:p>
            <a:r>
              <a:rPr lang="en-GB" dirty="0"/>
              <a:t>No need for stubbing/mocking</a:t>
            </a:r>
          </a:p>
          <a:p>
            <a:endParaRPr lang="en-GB" dirty="0"/>
          </a:p>
          <a:p>
            <a:r>
              <a:rPr lang="en-GB" dirty="0"/>
              <a:t>Assertions on results</a:t>
            </a:r>
          </a:p>
          <a:p>
            <a:endParaRPr lang="en-GB" dirty="0"/>
          </a:p>
          <a:p>
            <a:r>
              <a:rPr lang="en-GB" dirty="0"/>
              <a:t>Test special cases</a:t>
            </a:r>
          </a:p>
          <a:p>
            <a:endParaRPr lang="en-GB" dirty="0"/>
          </a:p>
          <a:p>
            <a:r>
              <a:rPr lang="en-GB" dirty="0"/>
              <a:t>Use overlapping tests</a:t>
            </a:r>
            <a:endParaRPr lang="en-BE" dirty="0"/>
          </a:p>
        </p:txBody>
      </p:sp>
    </p:spTree>
    <p:extLst>
      <p:ext uri="{BB962C8B-B14F-4D97-AF65-F5344CB8AC3E}">
        <p14:creationId xmlns:p14="http://schemas.microsoft.com/office/powerpoint/2010/main" val="2369037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A975D0-F590-A473-E6C6-E601448E8C8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3B92A82-D909-6D71-A0E3-6A7D7A6FF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AFA11C-F874-FBA7-872F-BAD43C2B9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AA4732-1246-FB8E-84D4-0F5717678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0F12F99-C93B-3CCC-FE60-2C5C2B823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D72B0B-A7AC-E02D-3392-B694CAA0B8CA}"/>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Testing infrastructure</a:t>
            </a:r>
            <a:endParaRPr lang="en-BE" sz="4000" dirty="0">
              <a:solidFill>
                <a:srgbClr val="FFFFFF"/>
              </a:solidFill>
            </a:endParaRPr>
          </a:p>
        </p:txBody>
      </p:sp>
      <p:sp>
        <p:nvSpPr>
          <p:cNvPr id="10" name="Content Placeholder 5">
            <a:extLst>
              <a:ext uri="{FF2B5EF4-FFF2-40B4-BE49-F238E27FC236}">
                <a16:creationId xmlns:a16="http://schemas.microsoft.com/office/drawing/2014/main" id="{91B4EEE0-DE5A-DF1D-DB45-35FAE48D1CF3}"/>
              </a:ext>
            </a:extLst>
          </p:cNvPr>
          <p:cNvSpPr txBox="1">
            <a:spLocks/>
          </p:cNvSpPr>
          <p:nvPr/>
        </p:nvSpPr>
        <p:spPr>
          <a:xfrm>
            <a:off x="1371596" y="1924819"/>
            <a:ext cx="10044023" cy="45843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Integration tests</a:t>
            </a:r>
          </a:p>
          <a:p>
            <a:endParaRPr lang="en-GB" dirty="0"/>
          </a:p>
          <a:p>
            <a:r>
              <a:rPr lang="en-GB" dirty="0"/>
              <a:t>Start database</a:t>
            </a:r>
          </a:p>
          <a:p>
            <a:endParaRPr lang="en-GB" dirty="0"/>
          </a:p>
          <a:p>
            <a:r>
              <a:rPr lang="en-GB" dirty="0"/>
              <a:t>Write to file system</a:t>
            </a:r>
          </a:p>
          <a:p>
            <a:endParaRPr lang="en-GB" dirty="0"/>
          </a:p>
          <a:p>
            <a:r>
              <a:rPr lang="en-GB" dirty="0"/>
              <a:t>Have fake external systems send real responses</a:t>
            </a:r>
          </a:p>
          <a:p>
            <a:endParaRPr lang="en-GB" dirty="0"/>
          </a:p>
          <a:p>
            <a:r>
              <a:rPr lang="en-GB" dirty="0"/>
              <a:t>Test most occurring scenarios</a:t>
            </a:r>
            <a:endParaRPr lang="en-BE" dirty="0"/>
          </a:p>
        </p:txBody>
      </p:sp>
    </p:spTree>
    <p:extLst>
      <p:ext uri="{BB962C8B-B14F-4D97-AF65-F5344CB8AC3E}">
        <p14:creationId xmlns:p14="http://schemas.microsoft.com/office/powerpoint/2010/main" val="549890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dog lying on its back in a cage&#10;&#10;AI-generated content may be incorrect.">
            <a:extLst>
              <a:ext uri="{FF2B5EF4-FFF2-40B4-BE49-F238E27FC236}">
                <a16:creationId xmlns:a16="http://schemas.microsoft.com/office/drawing/2014/main" id="{DDFE9FC9-2FB4-0C4D-EE0C-60A16DBD42D4}"/>
              </a:ext>
            </a:extLst>
          </p:cNvPr>
          <p:cNvPicPr>
            <a:picLocks noChangeAspect="1"/>
          </p:cNvPicPr>
          <p:nvPr/>
        </p:nvPicPr>
        <p:blipFill>
          <a:blip r:embed="rId3">
            <a:extLst>
              <a:ext uri="{28A0092B-C50C-407E-A947-70E740481C1C}">
                <a14:useLocalDpi xmlns:a14="http://schemas.microsoft.com/office/drawing/2010/main" val="0"/>
              </a:ext>
            </a:extLst>
          </a:blip>
          <a:srcRect t="19728" b="5535"/>
          <a:stretch/>
        </p:blipFill>
        <p:spPr>
          <a:xfrm>
            <a:off x="20" y="1282"/>
            <a:ext cx="12191980" cy="6856718"/>
          </a:xfrm>
          <a:prstGeom prst="rect">
            <a:avLst/>
          </a:prstGeom>
        </p:spPr>
      </p:pic>
      <p:sp>
        <p:nvSpPr>
          <p:cNvPr id="4" name="Title 1">
            <a:extLst>
              <a:ext uri="{FF2B5EF4-FFF2-40B4-BE49-F238E27FC236}">
                <a16:creationId xmlns:a16="http://schemas.microsoft.com/office/drawing/2014/main" id="{C012740A-EEBD-D2CC-4045-A6BDB2A4F7F1}"/>
              </a:ext>
            </a:extLst>
          </p:cNvPr>
          <p:cNvSpPr txBox="1">
            <a:spLocks/>
          </p:cNvSpPr>
          <p:nvPr/>
        </p:nvSpPr>
        <p:spPr>
          <a:xfrm>
            <a:off x="1097280" y="325550"/>
            <a:ext cx="10058400" cy="15223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solidFill>
                  <a:srgbClr val="FFFFFF"/>
                </a:solidFill>
              </a:rPr>
              <a:t>The End</a:t>
            </a:r>
          </a:p>
        </p:txBody>
      </p:sp>
    </p:spTree>
    <p:extLst>
      <p:ext uri="{BB962C8B-B14F-4D97-AF65-F5344CB8AC3E}">
        <p14:creationId xmlns:p14="http://schemas.microsoft.com/office/powerpoint/2010/main" val="1134655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768A5-07C6-84D9-4D8E-D3748F9CB4B9}"/>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Agenda</a:t>
            </a:r>
            <a:endParaRPr lang="en-BE" sz="4000">
              <a:solidFill>
                <a:srgbClr val="FFFFFF"/>
              </a:solidFill>
            </a:endParaRPr>
          </a:p>
        </p:txBody>
      </p:sp>
      <p:sp>
        <p:nvSpPr>
          <p:cNvPr id="6" name="Content Placeholder 5">
            <a:extLst>
              <a:ext uri="{FF2B5EF4-FFF2-40B4-BE49-F238E27FC236}">
                <a16:creationId xmlns:a16="http://schemas.microsoft.com/office/drawing/2014/main" id="{3AAF5154-63AC-9821-8D89-297BEB1B6A78}"/>
              </a:ext>
            </a:extLst>
          </p:cNvPr>
          <p:cNvSpPr>
            <a:spLocks noGrp="1"/>
          </p:cNvSpPr>
          <p:nvPr>
            <p:ph idx="1"/>
          </p:nvPr>
        </p:nvSpPr>
        <p:spPr>
          <a:xfrm>
            <a:off x="4810259" y="649480"/>
            <a:ext cx="6555347" cy="5546047"/>
          </a:xfrm>
        </p:spPr>
        <p:txBody>
          <a:bodyPr anchor="ctr">
            <a:normAutofit/>
          </a:bodyPr>
          <a:lstStyle/>
          <a:p>
            <a:pPr lvl="0"/>
            <a:r>
              <a:rPr lang="en-GB" sz="3200" dirty="0"/>
              <a:t>A-Frame architecture</a:t>
            </a:r>
            <a:endParaRPr lang="en-US" sz="3200" dirty="0"/>
          </a:p>
          <a:p>
            <a:pPr lvl="0"/>
            <a:r>
              <a:rPr lang="en-GB" sz="3200" dirty="0"/>
              <a:t>A project</a:t>
            </a:r>
            <a:endParaRPr lang="en-US" sz="3200" dirty="0"/>
          </a:p>
          <a:p>
            <a:pPr lvl="0"/>
            <a:r>
              <a:rPr lang="en-GB" sz="3200" dirty="0"/>
              <a:t>A minimal example</a:t>
            </a:r>
            <a:endParaRPr lang="en-US" sz="3200" dirty="0"/>
          </a:p>
          <a:p>
            <a:pPr lvl="0"/>
            <a:r>
              <a:rPr lang="en-GB" sz="3200" dirty="0"/>
              <a:t>A framework to help lift the load</a:t>
            </a:r>
            <a:endParaRPr lang="en-US" sz="3200" dirty="0"/>
          </a:p>
          <a:p>
            <a:pPr lvl="0"/>
            <a:r>
              <a:rPr lang="en-GB" sz="3200" dirty="0"/>
              <a:t>A complex example</a:t>
            </a:r>
            <a:endParaRPr lang="en-US" sz="3200" dirty="0"/>
          </a:p>
          <a:p>
            <a:pPr lvl="0"/>
            <a:r>
              <a:rPr lang="en-GB" sz="3200" dirty="0"/>
              <a:t>An external system interaction</a:t>
            </a:r>
            <a:endParaRPr lang="en-US" sz="3200" dirty="0"/>
          </a:p>
          <a:p>
            <a:pPr lvl="0"/>
            <a:r>
              <a:rPr lang="en-GB" sz="3200" dirty="0"/>
              <a:t>A test</a:t>
            </a:r>
            <a:endParaRPr lang="en-US" sz="3200" dirty="0"/>
          </a:p>
          <a:p>
            <a:pPr lvl="0"/>
            <a:r>
              <a:rPr lang="en-GB" sz="3200" dirty="0"/>
              <a:t>An ending</a:t>
            </a:r>
            <a:endParaRPr lang="en-US" sz="3200" dirty="0"/>
          </a:p>
        </p:txBody>
      </p:sp>
    </p:spTree>
    <p:extLst>
      <p:ext uri="{BB962C8B-B14F-4D97-AF65-F5344CB8AC3E}">
        <p14:creationId xmlns:p14="http://schemas.microsoft.com/office/powerpoint/2010/main" val="1038624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569912-12F1-7FC7-5EAA-68A71E77991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BD3A288-5A24-9876-36E0-37550D640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A12D4-8D83-7709-8083-C7447F359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4836D0-D0BB-0839-37A3-76DFA9AEC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606C4B-84E1-6CFC-863C-69C11DF85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954655-BFCD-8B42-1CB9-3D3C368736D8}"/>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GitHub Repo</a:t>
            </a:r>
            <a:endParaRPr lang="en-BE" sz="4000" dirty="0">
              <a:solidFill>
                <a:srgbClr val="FFFFFF"/>
              </a:solidFill>
            </a:endParaRPr>
          </a:p>
        </p:txBody>
      </p:sp>
      <p:pic>
        <p:nvPicPr>
          <p:cNvPr id="5" name="Picture 4">
            <a:extLst>
              <a:ext uri="{FF2B5EF4-FFF2-40B4-BE49-F238E27FC236}">
                <a16:creationId xmlns:a16="http://schemas.microsoft.com/office/drawing/2014/main" id="{F7C8BECD-3FBD-146B-1C27-BB03E53417A1}"/>
              </a:ext>
            </a:extLst>
          </p:cNvPr>
          <p:cNvPicPr>
            <a:picLocks noChangeAspect="1"/>
          </p:cNvPicPr>
          <p:nvPr/>
        </p:nvPicPr>
        <p:blipFill>
          <a:blip r:embed="rId3"/>
          <a:stretch>
            <a:fillRect/>
          </a:stretch>
        </p:blipFill>
        <p:spPr>
          <a:xfrm>
            <a:off x="4145756" y="1690688"/>
            <a:ext cx="3900487" cy="3900487"/>
          </a:xfrm>
          <a:prstGeom prst="rect">
            <a:avLst/>
          </a:prstGeom>
        </p:spPr>
      </p:pic>
      <p:sp>
        <p:nvSpPr>
          <p:cNvPr id="7" name="TextBox 6">
            <a:extLst>
              <a:ext uri="{FF2B5EF4-FFF2-40B4-BE49-F238E27FC236}">
                <a16:creationId xmlns:a16="http://schemas.microsoft.com/office/drawing/2014/main" id="{F148E1C3-EA0C-F8DB-9722-9BA0B4FBB7FF}"/>
              </a:ext>
            </a:extLst>
          </p:cNvPr>
          <p:cNvSpPr txBox="1"/>
          <p:nvPr/>
        </p:nvSpPr>
        <p:spPr>
          <a:xfrm>
            <a:off x="2019300" y="6031210"/>
            <a:ext cx="8153400" cy="461665"/>
          </a:xfrm>
          <a:prstGeom prst="rect">
            <a:avLst/>
          </a:prstGeom>
          <a:noFill/>
        </p:spPr>
        <p:txBody>
          <a:bodyPr wrap="square">
            <a:spAutoFit/>
          </a:bodyPr>
          <a:lstStyle/>
          <a:p>
            <a:r>
              <a:rPr lang="en-BE" sz="2400" dirty="0"/>
              <a:t>https://github.com/KenBonny/A-Frame-Mazing-Architecture</a:t>
            </a:r>
          </a:p>
        </p:txBody>
      </p:sp>
    </p:spTree>
    <p:extLst>
      <p:ext uri="{BB962C8B-B14F-4D97-AF65-F5344CB8AC3E}">
        <p14:creationId xmlns:p14="http://schemas.microsoft.com/office/powerpoint/2010/main" val="2777760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376AA-7F29-9DAC-7C3B-19A85D9F967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D1B975-D36E-9C61-4D6A-EB650A452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492EAA-C768-02D3-4FB2-DE0515979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C3AC33-20C2-3695-81AD-EBC61BF3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CC1F30-C330-A86A-8E80-C95C67F14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FD1D58-61B3-3381-F37A-BB9B72FEADDF}"/>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A-Frame Architecture</a:t>
            </a:r>
            <a:endParaRPr lang="en-BE" sz="4000" dirty="0">
              <a:solidFill>
                <a:srgbClr val="FFFFFF"/>
              </a:solidFill>
            </a:endParaRPr>
          </a:p>
        </p:txBody>
      </p:sp>
      <p:sp>
        <p:nvSpPr>
          <p:cNvPr id="8" name="Rectangle: Rounded Corners 7">
            <a:extLst>
              <a:ext uri="{FF2B5EF4-FFF2-40B4-BE49-F238E27FC236}">
                <a16:creationId xmlns:a16="http://schemas.microsoft.com/office/drawing/2014/main" id="{A104A51C-1A56-A037-86D1-8D9CF89A77DF}"/>
              </a:ext>
            </a:extLst>
          </p:cNvPr>
          <p:cNvSpPr/>
          <p:nvPr/>
        </p:nvSpPr>
        <p:spPr>
          <a:xfrm>
            <a:off x="4000163" y="1799887"/>
            <a:ext cx="4191674" cy="1788340"/>
          </a:xfrm>
          <a:prstGeom prst="roundRect">
            <a:avLst>
              <a:gd name="adj" fmla="val 15762"/>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t>Controller</a:t>
            </a:r>
            <a:endParaRPr lang="en-BE" sz="3600" dirty="0"/>
          </a:p>
        </p:txBody>
      </p:sp>
      <p:sp>
        <p:nvSpPr>
          <p:cNvPr id="5" name="Rectangle: Rounded Corners 4">
            <a:extLst>
              <a:ext uri="{FF2B5EF4-FFF2-40B4-BE49-F238E27FC236}">
                <a16:creationId xmlns:a16="http://schemas.microsoft.com/office/drawing/2014/main" id="{C950E988-125B-6635-FE1F-8B28FE558023}"/>
              </a:ext>
            </a:extLst>
          </p:cNvPr>
          <p:cNvSpPr/>
          <p:nvPr/>
        </p:nvSpPr>
        <p:spPr>
          <a:xfrm>
            <a:off x="980486" y="4808776"/>
            <a:ext cx="4191674" cy="1788340"/>
          </a:xfrm>
          <a:prstGeom prst="roundRect">
            <a:avLst>
              <a:gd name="adj" fmla="val 15762"/>
            </a:avLst>
          </a:prstGeom>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3600" dirty="0"/>
              <a:t>Infrastructure</a:t>
            </a:r>
            <a:endParaRPr lang="en-BE" sz="3600" dirty="0"/>
          </a:p>
        </p:txBody>
      </p:sp>
      <p:sp>
        <p:nvSpPr>
          <p:cNvPr id="10" name="Rectangle: Rounded Corners 9">
            <a:extLst>
              <a:ext uri="{FF2B5EF4-FFF2-40B4-BE49-F238E27FC236}">
                <a16:creationId xmlns:a16="http://schemas.microsoft.com/office/drawing/2014/main" id="{55F9F15B-CB89-8645-3933-7423A0A04BF1}"/>
              </a:ext>
            </a:extLst>
          </p:cNvPr>
          <p:cNvSpPr/>
          <p:nvPr/>
        </p:nvSpPr>
        <p:spPr>
          <a:xfrm>
            <a:off x="7446020" y="4808776"/>
            <a:ext cx="4191674" cy="1788340"/>
          </a:xfrm>
          <a:prstGeom prst="roundRect">
            <a:avLst>
              <a:gd name="adj" fmla="val 15762"/>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GB" sz="3600" dirty="0"/>
              <a:t>Logic</a:t>
            </a:r>
            <a:endParaRPr lang="en-BE" sz="3600" dirty="0"/>
          </a:p>
        </p:txBody>
      </p:sp>
      <p:cxnSp>
        <p:nvCxnSpPr>
          <p:cNvPr id="7" name="Straight Arrow Connector 6">
            <a:extLst>
              <a:ext uri="{FF2B5EF4-FFF2-40B4-BE49-F238E27FC236}">
                <a16:creationId xmlns:a16="http://schemas.microsoft.com/office/drawing/2014/main" id="{800E17C8-3A80-FD7C-6C2B-78D7781DB5EE}"/>
              </a:ext>
            </a:extLst>
          </p:cNvPr>
          <p:cNvCxnSpPr>
            <a:endCxn id="5" idx="0"/>
          </p:cNvCxnSpPr>
          <p:nvPr/>
        </p:nvCxnSpPr>
        <p:spPr>
          <a:xfrm flipH="1">
            <a:off x="3076323" y="3588227"/>
            <a:ext cx="1676399"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3B004AB-A3FD-C28C-8379-AAE4F6B93480}"/>
              </a:ext>
            </a:extLst>
          </p:cNvPr>
          <p:cNvCxnSpPr>
            <a:cxnSpLocks/>
            <a:endCxn id="10" idx="0"/>
          </p:cNvCxnSpPr>
          <p:nvPr/>
        </p:nvCxnSpPr>
        <p:spPr>
          <a:xfrm>
            <a:off x="7267997" y="3588227"/>
            <a:ext cx="2273860"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6098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510DB158-9C03-F6F3-6A56-583A1787D3BE}"/>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Infrastructure</a:t>
            </a:r>
            <a:endParaRPr lang="en-BE" sz="4000">
              <a:solidFill>
                <a:srgbClr val="FFFFFF"/>
              </a:solidFill>
            </a:endParaRPr>
          </a:p>
        </p:txBody>
      </p:sp>
      <p:sp>
        <p:nvSpPr>
          <p:cNvPr id="2" name="Rectangle 1">
            <a:extLst>
              <a:ext uri="{FF2B5EF4-FFF2-40B4-BE49-F238E27FC236}">
                <a16:creationId xmlns:a16="http://schemas.microsoft.com/office/drawing/2014/main" id="{AB895895-9B6C-DB89-0E3D-7C29DE934E2B}"/>
              </a:ext>
            </a:extLst>
          </p:cNvPr>
          <p:cNvSpPr/>
          <p:nvPr/>
        </p:nvSpPr>
        <p:spPr>
          <a:xfrm rot="20524523">
            <a:off x="6157383" y="3339573"/>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Observable</a:t>
            </a:r>
          </a:p>
        </p:txBody>
      </p:sp>
      <p:sp>
        <p:nvSpPr>
          <p:cNvPr id="4" name="Content Placeholder 3">
            <a:extLst>
              <a:ext uri="{FF2B5EF4-FFF2-40B4-BE49-F238E27FC236}">
                <a16:creationId xmlns:a16="http://schemas.microsoft.com/office/drawing/2014/main" id="{7F6A90D9-CE70-36B5-C44C-EDC7CFF0A351}"/>
              </a:ext>
            </a:extLst>
          </p:cNvPr>
          <p:cNvSpPr>
            <a:spLocks noGrp="1"/>
          </p:cNvSpPr>
          <p:nvPr>
            <p:ph idx="1"/>
          </p:nvPr>
        </p:nvSpPr>
        <p:spPr>
          <a:xfrm>
            <a:off x="1371597" y="2041063"/>
            <a:ext cx="10515600" cy="4351338"/>
          </a:xfrm>
        </p:spPr>
        <p:txBody>
          <a:bodyPr/>
          <a:lstStyle/>
          <a:p>
            <a:pPr lvl="0">
              <a:defRPr b="1"/>
            </a:pPr>
            <a:r>
              <a:rPr lang="en-GB" dirty="0"/>
              <a:t>Anything that is non-deterministic</a:t>
            </a:r>
            <a:endParaRPr lang="en-US" dirty="0"/>
          </a:p>
          <a:p>
            <a:pPr lvl="1"/>
            <a:r>
              <a:rPr lang="en-GB" sz="2000" dirty="0"/>
              <a:t>Database calls</a:t>
            </a:r>
            <a:endParaRPr lang="en-US" sz="2000" dirty="0"/>
          </a:p>
          <a:p>
            <a:pPr lvl="1"/>
            <a:r>
              <a:rPr lang="en-GB" sz="2000" dirty="0"/>
              <a:t>Network</a:t>
            </a:r>
            <a:endParaRPr lang="en-US" sz="2000" dirty="0"/>
          </a:p>
          <a:p>
            <a:pPr lvl="1"/>
            <a:r>
              <a:rPr lang="en-GB" sz="2000" dirty="0"/>
              <a:t>File systems</a:t>
            </a:r>
            <a:endParaRPr lang="en-US" sz="2000" dirty="0"/>
          </a:p>
          <a:p>
            <a:pPr lvl="1"/>
            <a:r>
              <a:rPr lang="en-GB" sz="2000" dirty="0"/>
              <a:t>Date &amp; time</a:t>
            </a:r>
            <a:endParaRPr lang="en-US" sz="2000" dirty="0"/>
          </a:p>
          <a:p>
            <a:pPr lvl="1"/>
            <a:r>
              <a:rPr lang="en-GB" sz="2000" dirty="0"/>
              <a:t>Configuration &amp; environment variables</a:t>
            </a:r>
            <a:endParaRPr lang="en-US" sz="2000" dirty="0"/>
          </a:p>
          <a:p>
            <a:pPr lvl="1"/>
            <a:r>
              <a:rPr lang="en-GB" sz="2000" dirty="0"/>
              <a:t>Random number generators</a:t>
            </a:r>
            <a:endParaRPr lang="en-US" sz="2000" dirty="0"/>
          </a:p>
          <a:p>
            <a:pPr lvl="1"/>
            <a:r>
              <a:rPr lang="en-GB" sz="2000" dirty="0"/>
              <a:t>…</a:t>
            </a:r>
            <a:endParaRPr lang="en-US" sz="2000" dirty="0"/>
          </a:p>
          <a:p>
            <a:pPr lvl="0">
              <a:defRPr b="1"/>
            </a:pPr>
            <a:endParaRPr lang="en-GB" dirty="0"/>
          </a:p>
          <a:p>
            <a:pPr lvl="0">
              <a:defRPr b="1"/>
            </a:pPr>
            <a:r>
              <a:rPr lang="en-GB" dirty="0"/>
              <a:t>Mostly external systems</a:t>
            </a:r>
            <a:endParaRPr lang="en-US" dirty="0"/>
          </a:p>
        </p:txBody>
      </p:sp>
    </p:spTree>
    <p:extLst>
      <p:ext uri="{BB962C8B-B14F-4D97-AF65-F5344CB8AC3E}">
        <p14:creationId xmlns:p14="http://schemas.microsoft.com/office/powerpoint/2010/main" val="16878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99FA66-E3AA-A50F-AE50-17EBF3394143}"/>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Logic</a:t>
            </a:r>
            <a:endParaRPr lang="en-BE" sz="4000">
              <a:solidFill>
                <a:srgbClr val="FFFFFF"/>
              </a:solidFill>
            </a:endParaRPr>
          </a:p>
        </p:txBody>
      </p:sp>
      <p:sp>
        <p:nvSpPr>
          <p:cNvPr id="7" name="Rectangle 6">
            <a:extLst>
              <a:ext uri="{FF2B5EF4-FFF2-40B4-BE49-F238E27FC236}">
                <a16:creationId xmlns:a16="http://schemas.microsoft.com/office/drawing/2014/main" id="{13DE4B09-6A54-5791-B7E4-86638DE480DC}"/>
              </a:ext>
            </a:extLst>
          </p:cNvPr>
          <p:cNvSpPr/>
          <p:nvPr/>
        </p:nvSpPr>
        <p:spPr>
          <a:xfrm rot="20524523">
            <a:off x="6157383" y="3547261"/>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Pure</a:t>
            </a:r>
          </a:p>
        </p:txBody>
      </p:sp>
      <p:sp>
        <p:nvSpPr>
          <p:cNvPr id="10" name="Content Placeholder 9">
            <a:extLst>
              <a:ext uri="{FF2B5EF4-FFF2-40B4-BE49-F238E27FC236}">
                <a16:creationId xmlns:a16="http://schemas.microsoft.com/office/drawing/2014/main" id="{0D2ECDA1-B383-7E4B-7488-444E1ED831D4}"/>
              </a:ext>
            </a:extLst>
          </p:cNvPr>
          <p:cNvSpPr>
            <a:spLocks noGrp="1"/>
          </p:cNvSpPr>
          <p:nvPr>
            <p:ph idx="1"/>
          </p:nvPr>
        </p:nvSpPr>
        <p:spPr>
          <a:xfrm>
            <a:off x="1371597" y="1924820"/>
            <a:ext cx="10515600" cy="4351338"/>
          </a:xfrm>
        </p:spPr>
        <p:txBody>
          <a:bodyPr/>
          <a:lstStyle/>
          <a:p>
            <a:pPr lvl="0"/>
            <a:r>
              <a:rPr lang="en-GB" dirty="0"/>
              <a:t>Data as input</a:t>
            </a:r>
          </a:p>
          <a:p>
            <a:pPr lvl="0"/>
            <a:endParaRPr lang="en-US" dirty="0"/>
          </a:p>
          <a:p>
            <a:pPr lvl="0"/>
            <a:r>
              <a:rPr lang="en-GB" dirty="0"/>
              <a:t>Avoid infrastructure</a:t>
            </a:r>
            <a:endParaRPr lang="en-US" dirty="0"/>
          </a:p>
          <a:p>
            <a:pPr lvl="0"/>
            <a:endParaRPr lang="en-GB" dirty="0"/>
          </a:p>
          <a:p>
            <a:pPr lvl="0"/>
            <a:r>
              <a:rPr lang="en-GB" dirty="0"/>
              <a:t>Do use side-effect free libraries</a:t>
            </a:r>
            <a:endParaRPr lang="en-US" dirty="0"/>
          </a:p>
          <a:p>
            <a:pPr lvl="0"/>
            <a:endParaRPr lang="en-GB" dirty="0"/>
          </a:p>
          <a:p>
            <a:pPr lvl="0"/>
            <a:r>
              <a:rPr lang="en-GB" dirty="0"/>
              <a:t>Outputs decisions</a:t>
            </a:r>
            <a:endParaRPr lang="en-US" dirty="0"/>
          </a:p>
        </p:txBody>
      </p:sp>
    </p:spTree>
    <p:extLst>
      <p:ext uri="{BB962C8B-B14F-4D97-AF65-F5344CB8AC3E}">
        <p14:creationId xmlns:p14="http://schemas.microsoft.com/office/powerpoint/2010/main" val="20986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3BFC96-3C38-391B-8498-A92217726E4B}"/>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Controller</a:t>
            </a:r>
            <a:endParaRPr lang="en-BE" sz="4000">
              <a:solidFill>
                <a:srgbClr val="FFFFFF"/>
              </a:solidFill>
            </a:endParaRPr>
          </a:p>
        </p:txBody>
      </p:sp>
      <p:sp>
        <p:nvSpPr>
          <p:cNvPr id="6" name="Content Placeholder 5">
            <a:extLst>
              <a:ext uri="{FF2B5EF4-FFF2-40B4-BE49-F238E27FC236}">
                <a16:creationId xmlns:a16="http://schemas.microsoft.com/office/drawing/2014/main" id="{A26D2355-15C9-556C-C288-8785B2962017}"/>
              </a:ext>
            </a:extLst>
          </p:cNvPr>
          <p:cNvSpPr>
            <a:spLocks noGrp="1"/>
          </p:cNvSpPr>
          <p:nvPr>
            <p:ph idx="1"/>
          </p:nvPr>
        </p:nvSpPr>
        <p:spPr>
          <a:xfrm>
            <a:off x="1371597" y="1924820"/>
            <a:ext cx="10515600" cy="4351338"/>
          </a:xfrm>
        </p:spPr>
        <p:txBody>
          <a:bodyPr>
            <a:normAutofit lnSpcReduction="10000"/>
          </a:bodyPr>
          <a:lstStyle/>
          <a:p>
            <a:pPr lvl="0"/>
            <a:r>
              <a:rPr lang="en-GB" dirty="0"/>
              <a:t>Passes information between the others</a:t>
            </a:r>
            <a:endParaRPr lang="en-US" dirty="0"/>
          </a:p>
          <a:p>
            <a:pPr lvl="0"/>
            <a:endParaRPr lang="en-GB" dirty="0"/>
          </a:p>
          <a:p>
            <a:pPr lvl="0"/>
            <a:r>
              <a:rPr lang="en-GB" dirty="0"/>
              <a:t>Makes sure they don’t meet</a:t>
            </a:r>
          </a:p>
          <a:p>
            <a:pPr lvl="0"/>
            <a:endParaRPr lang="en-US" dirty="0"/>
          </a:p>
          <a:p>
            <a:pPr lvl="0"/>
            <a:r>
              <a:rPr lang="en-GB" dirty="0"/>
              <a:t>In practice:</a:t>
            </a:r>
            <a:endParaRPr lang="en-US" dirty="0"/>
          </a:p>
          <a:p>
            <a:pPr lvl="1"/>
            <a:r>
              <a:rPr lang="en-GB" dirty="0"/>
              <a:t>API endpoint</a:t>
            </a:r>
            <a:endParaRPr lang="en-US" dirty="0"/>
          </a:p>
          <a:p>
            <a:pPr lvl="1"/>
            <a:r>
              <a:rPr lang="en-GB" dirty="0"/>
              <a:t>Message handler</a:t>
            </a:r>
            <a:endParaRPr lang="en-US" dirty="0"/>
          </a:p>
          <a:p>
            <a:pPr lvl="1"/>
            <a:r>
              <a:rPr lang="en-GB" dirty="0"/>
              <a:t>WPF binding</a:t>
            </a:r>
            <a:endParaRPr lang="en-US" dirty="0"/>
          </a:p>
          <a:p>
            <a:pPr lvl="1"/>
            <a:r>
              <a:rPr lang="en-GB" dirty="0"/>
              <a:t>Cronjob entry</a:t>
            </a:r>
            <a:endParaRPr lang="en-US" dirty="0"/>
          </a:p>
          <a:p>
            <a:pPr lvl="1"/>
            <a:r>
              <a:rPr lang="en-US" dirty="0"/>
              <a:t>Azure Function</a:t>
            </a:r>
          </a:p>
          <a:p>
            <a:endParaRPr lang="en-BE" dirty="0"/>
          </a:p>
        </p:txBody>
      </p:sp>
    </p:spTree>
    <p:extLst>
      <p:ext uri="{BB962C8B-B14F-4D97-AF65-F5344CB8AC3E}">
        <p14:creationId xmlns:p14="http://schemas.microsoft.com/office/powerpoint/2010/main" val="342226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og on a leash&#10;&#10;AI-generated content may be incorrect.">
            <a:extLst>
              <a:ext uri="{FF2B5EF4-FFF2-40B4-BE49-F238E27FC236}">
                <a16:creationId xmlns:a16="http://schemas.microsoft.com/office/drawing/2014/main" id="{02340B9C-1034-F4D5-C59E-71EAC150B068}"/>
              </a:ext>
            </a:extLst>
          </p:cNvPr>
          <p:cNvPicPr>
            <a:picLocks noChangeAspect="1"/>
          </p:cNvPicPr>
          <p:nvPr/>
        </p:nvPicPr>
        <p:blipFill>
          <a:blip r:embed="rId3">
            <a:extLst>
              <a:ext uri="{28A0092B-C50C-407E-A947-70E740481C1C}">
                <a14:useLocalDpi xmlns:a14="http://schemas.microsoft.com/office/drawing/2010/main" val="0"/>
              </a:ext>
            </a:extLst>
          </a:blip>
          <a:srcRect t="14474" b="10775"/>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D1B38-E63D-2079-41A8-A78CFCC0AE7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rgbClr val="FFFFFF"/>
                </a:solidFill>
              </a:rPr>
              <a:t>Project</a:t>
            </a:r>
          </a:p>
        </p:txBody>
      </p:sp>
    </p:spTree>
    <p:extLst>
      <p:ext uri="{BB962C8B-B14F-4D97-AF65-F5344CB8AC3E}">
        <p14:creationId xmlns:p14="http://schemas.microsoft.com/office/powerpoint/2010/main" val="126266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1A23E7-100E-824A-5C86-D06765FEF5C0}"/>
              </a:ext>
            </a:extLst>
          </p:cNvPr>
          <p:cNvPicPr>
            <a:picLocks noChangeAspect="1"/>
          </p:cNvPicPr>
          <p:nvPr/>
        </p:nvPicPr>
        <p:blipFill>
          <a:blip r:embed="rId3"/>
          <a:stretch>
            <a:fillRect/>
          </a:stretch>
        </p:blipFill>
        <p:spPr>
          <a:xfrm>
            <a:off x="0" y="239170"/>
            <a:ext cx="12192000" cy="6379659"/>
          </a:xfrm>
          <a:prstGeom prst="rect">
            <a:avLst/>
          </a:prstGeom>
        </p:spPr>
      </p:pic>
    </p:spTree>
    <p:extLst>
      <p:ext uri="{BB962C8B-B14F-4D97-AF65-F5344CB8AC3E}">
        <p14:creationId xmlns:p14="http://schemas.microsoft.com/office/powerpoint/2010/main" val="169882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3516</TotalTime>
  <Words>1970</Words>
  <Application>Microsoft Office PowerPoint</Application>
  <PresentationFormat>Widescreen</PresentationFormat>
  <Paragraphs>273</Paragraphs>
  <Slides>30</Slides>
  <Notes>29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Aptos Display</vt:lpstr>
      <vt:lpstr>Arial</vt:lpstr>
      <vt:lpstr>Office Theme</vt:lpstr>
      <vt:lpstr>A-Frame-mazing Architecture</vt:lpstr>
      <vt:lpstr>Ken Bonny</vt:lpstr>
      <vt:lpstr>Agenda</vt:lpstr>
      <vt:lpstr>A-Frame Architecture</vt:lpstr>
      <vt:lpstr>Infrastructure</vt:lpstr>
      <vt:lpstr>Logic</vt:lpstr>
      <vt:lpstr>Controller</vt:lpstr>
      <vt:lpstr>Project</vt:lpstr>
      <vt:lpstr>PowerPoint Presentation</vt:lpstr>
      <vt:lpstr>PowerPoint Presentation</vt:lpstr>
      <vt:lpstr>PowerPoint Presentation</vt:lpstr>
      <vt:lpstr>Simplify where you can</vt:lpstr>
      <vt:lpstr>Not like this ⚠️</vt:lpstr>
      <vt:lpstr>PowerPoint Presentation</vt:lpstr>
      <vt:lpstr>PowerPoint Presentation</vt:lpstr>
      <vt:lpstr>PowerPoint Presentation</vt:lpstr>
      <vt:lpstr>Method signature</vt:lpstr>
      <vt:lpstr>The body</vt:lpstr>
      <vt:lpstr>Side effect</vt:lpstr>
      <vt:lpstr>PowerPoint Presentation</vt:lpstr>
      <vt:lpstr>PowerPoint Presentation</vt:lpstr>
      <vt:lpstr>PowerPoint Presentation</vt:lpstr>
      <vt:lpstr>PowerPoint Presentation</vt:lpstr>
      <vt:lpstr>Events</vt:lpstr>
      <vt:lpstr>Technical Handlers</vt:lpstr>
      <vt:lpstr>PowerPoint Presentation</vt:lpstr>
      <vt:lpstr>Testing logic</vt:lpstr>
      <vt:lpstr>Testing infrastructure</vt:lpstr>
      <vt:lpstr>PowerPoint Presentation</vt:lpstr>
      <vt:lpstr>GitHub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 Bonny</dc:creator>
  <cp:lastModifiedBy>Ken Bonny</cp:lastModifiedBy>
  <cp:revision>14</cp:revision>
  <dcterms:created xsi:type="dcterms:W3CDTF">2025-05-12T08:50:24Z</dcterms:created>
  <dcterms:modified xsi:type="dcterms:W3CDTF">2025-05-20T14:51:00Z</dcterms:modified>
</cp:coreProperties>
</file>